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1" r:id="rId1"/>
  </p:sldMasterIdLst>
  <p:notesMasterIdLst>
    <p:notesMasterId r:id="rId54"/>
  </p:notesMasterIdLst>
  <p:handoutMasterIdLst>
    <p:handoutMasterId r:id="rId55"/>
  </p:handoutMasterIdLst>
  <p:sldIdLst>
    <p:sldId id="256" r:id="rId2"/>
    <p:sldId id="289" r:id="rId3"/>
    <p:sldId id="287" r:id="rId4"/>
    <p:sldId id="276" r:id="rId5"/>
    <p:sldId id="277" r:id="rId6"/>
    <p:sldId id="290" r:id="rId7"/>
    <p:sldId id="302" r:id="rId8"/>
    <p:sldId id="291" r:id="rId9"/>
    <p:sldId id="278" r:id="rId10"/>
    <p:sldId id="261" r:id="rId11"/>
    <p:sldId id="262" r:id="rId12"/>
    <p:sldId id="279" r:id="rId13"/>
    <p:sldId id="280" r:id="rId14"/>
    <p:sldId id="292" r:id="rId15"/>
    <p:sldId id="293" r:id="rId16"/>
    <p:sldId id="266" r:id="rId17"/>
    <p:sldId id="267" r:id="rId18"/>
    <p:sldId id="299" r:id="rId19"/>
    <p:sldId id="294" r:id="rId20"/>
    <p:sldId id="281" r:id="rId21"/>
    <p:sldId id="263" r:id="rId22"/>
    <p:sldId id="303" r:id="rId23"/>
    <p:sldId id="304" r:id="rId24"/>
    <p:sldId id="264" r:id="rId25"/>
    <p:sldId id="265" r:id="rId26"/>
    <p:sldId id="300" r:id="rId27"/>
    <p:sldId id="282" r:id="rId28"/>
    <p:sldId id="305" r:id="rId29"/>
    <p:sldId id="295" r:id="rId30"/>
    <p:sldId id="268" r:id="rId31"/>
    <p:sldId id="288" r:id="rId32"/>
    <p:sldId id="269" r:id="rId33"/>
    <p:sldId id="306" r:id="rId34"/>
    <p:sldId id="307" r:id="rId35"/>
    <p:sldId id="308" r:id="rId36"/>
    <p:sldId id="301" r:id="rId37"/>
    <p:sldId id="296" r:id="rId38"/>
    <p:sldId id="297" r:id="rId39"/>
    <p:sldId id="271" r:id="rId40"/>
    <p:sldId id="298" r:id="rId41"/>
    <p:sldId id="272" r:id="rId42"/>
    <p:sldId id="283" r:id="rId43"/>
    <p:sldId id="284" r:id="rId44"/>
    <p:sldId id="286" r:id="rId45"/>
    <p:sldId id="273" r:id="rId46"/>
    <p:sldId id="311" r:id="rId47"/>
    <p:sldId id="274" r:id="rId48"/>
    <p:sldId id="285" r:id="rId49"/>
    <p:sldId id="312" r:id="rId50"/>
    <p:sldId id="309" r:id="rId51"/>
    <p:sldId id="310" r:id="rId52"/>
    <p:sldId id="275" r:id="rId53"/>
  </p:sldIdLst>
  <p:sldSz cx="12192000" cy="6858000"/>
  <p:notesSz cx="7102475" cy="102330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505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6B97E-21C3-481C-B709-5C5CD0CA730F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263"/>
            <a:ext cx="3078163" cy="512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Prof. Dr. SMM Ahsan, CSE, KUET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9720263"/>
            <a:ext cx="3078163" cy="512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B8A08A-0766-4F8E-99EB-B7C6CF9C3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5374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51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57" tIns="49528" rIns="99057" bIns="49528" numCol="1" anchor="t" anchorCtr="0" compatLnSpc="1">
            <a:prstTxWarp prst="textNoShape">
              <a:avLst/>
            </a:prstTxWarp>
          </a:bodyPr>
          <a:lstStyle>
            <a:lvl1pPr>
              <a:defRPr sz="13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3092" y="0"/>
            <a:ext cx="3077739" cy="51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57" tIns="49528" rIns="99057" bIns="49528" numCol="1" anchor="t" anchorCtr="0" compatLnSpc="1">
            <a:prstTxWarp prst="textNoShape">
              <a:avLst/>
            </a:prstTxWarp>
          </a:bodyPr>
          <a:lstStyle>
            <a:lvl1pPr algn="r">
              <a:defRPr sz="13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6763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248" y="4860687"/>
            <a:ext cx="5681980" cy="4604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57" tIns="49528" rIns="99057" bIns="495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9598"/>
            <a:ext cx="3077739" cy="51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>
              <a:defRPr sz="13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Prof. Dr. SMM Ahsan, CSE, KUET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3092" y="9719598"/>
            <a:ext cx="3077739" cy="51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71F09A88-6A15-48F6-9361-9DCC9D5675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344181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09A88-6A15-48F6-9361-9DCC9D5675BF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Prof. Dr. SMM Ahsan, CSE, KUET</a:t>
            </a:r>
          </a:p>
        </p:txBody>
      </p:sp>
    </p:spTree>
    <p:extLst>
      <p:ext uri="{BB962C8B-B14F-4D97-AF65-F5344CB8AC3E}">
        <p14:creationId xmlns:p14="http://schemas.microsoft.com/office/powerpoint/2010/main" val="1523293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E75839-F11C-4092-8F3E-34E2CF2E8118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6763"/>
            <a:ext cx="6823075" cy="3838575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Prof. Dr. SMM Ahsan, CSE, KUET</a:t>
            </a:r>
          </a:p>
        </p:txBody>
      </p:sp>
    </p:spTree>
    <p:extLst>
      <p:ext uri="{BB962C8B-B14F-4D97-AF65-F5344CB8AC3E}">
        <p14:creationId xmlns:p14="http://schemas.microsoft.com/office/powerpoint/2010/main" val="2927414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D75A98-B992-4ED0-9609-5A7A9F34361C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6763"/>
            <a:ext cx="6823075" cy="3838575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Prof. Dr. SMM Ahsan, CSE, KUET</a:t>
            </a:r>
          </a:p>
        </p:txBody>
      </p:sp>
    </p:spTree>
    <p:extLst>
      <p:ext uri="{BB962C8B-B14F-4D97-AF65-F5344CB8AC3E}">
        <p14:creationId xmlns:p14="http://schemas.microsoft.com/office/powerpoint/2010/main" val="1196702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64ADF4C-CDC7-DAC8-6BD1-B8267B73B7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EEE97C-8BB2-4252-A31D-680FB0B825C8}" type="slidenum">
              <a:rPr lang="en-US" altLang="ko-KR"/>
              <a:pPr/>
              <a:t>22</a:t>
            </a:fld>
            <a:endParaRPr lang="en-US" altLang="ko-KR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ED504FB1-C139-ECD6-2538-14D75C1274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7388"/>
            <a:ext cx="6096000" cy="3429000"/>
          </a:xfrm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49EC1033-8C13-9046-E921-AFE13719F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3213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8B33411-25CE-4F07-CF9D-66AF4BC4CC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8428F2-6873-449B-AADB-974C036AE95F}" type="slidenum">
              <a:rPr lang="en-US" altLang="ko-KR"/>
              <a:pPr/>
              <a:t>23</a:t>
            </a:fld>
            <a:endParaRPr lang="en-US" altLang="ko-KR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43581265-0BFA-A6DE-007B-984AF9A1EB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7388"/>
            <a:ext cx="6096000" cy="3429000"/>
          </a:xfrm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C2116687-1429-19A6-2771-1BF42AF14A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3213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BAA1C72-78B7-78BD-C154-88FA86B343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27FEC8-B8FE-403B-ABC6-A85452D766DC}" type="slidenum">
              <a:rPr lang="en-US" altLang="ko-KR"/>
              <a:pPr/>
              <a:t>50</a:t>
            </a:fld>
            <a:endParaRPr lang="en-US" altLang="ko-KR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BFD1B3C2-1F0A-0CEC-6BD2-E74E09C4BF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7388"/>
            <a:ext cx="6096000" cy="3429000"/>
          </a:xfrm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6145D8FA-4DD1-7B4A-BA9C-469B76EE43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3213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3919DE4-A002-EB02-7F5C-6E1D77F226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9A9D37-4FD4-4DE1-9933-E73F82849651}" type="slidenum">
              <a:rPr lang="en-US" altLang="ko-KR"/>
              <a:pPr/>
              <a:t>51</a:t>
            </a:fld>
            <a:endParaRPr lang="en-US" altLang="ko-KR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D416B2FB-A8B9-60C3-F662-5394BA3970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7388"/>
            <a:ext cx="6096000" cy="3429000"/>
          </a:xfrm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BD4DB11D-0113-B0AD-AC59-7F34046BA7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3213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" y="4383852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495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small" spc="75" baseline="0">
                <a:solidFill>
                  <a:schemeClr val="tx2"/>
                </a:solidFill>
                <a:latin typeface="+mj-lt"/>
              </a:defRPr>
            </a:lvl1pPr>
            <a:lvl2pPr marL="342892" indent="0" algn="ctr">
              <a:buNone/>
              <a:defRPr sz="1800"/>
            </a:lvl2pPr>
            <a:lvl3pPr marL="685783" indent="0" algn="ctr">
              <a:buNone/>
              <a:defRPr sz="1800"/>
            </a:lvl3pPr>
            <a:lvl4pPr marL="1028675" indent="0" algn="ctr">
              <a:buNone/>
              <a:defRPr sz="1500"/>
            </a:lvl4pPr>
            <a:lvl5pPr marL="1371566" indent="0" algn="ctr">
              <a:buNone/>
              <a:defRPr sz="1500"/>
            </a:lvl5pPr>
            <a:lvl6pPr marL="1714457" indent="0" algn="ctr">
              <a:buNone/>
              <a:defRPr sz="1500"/>
            </a:lvl6pPr>
            <a:lvl7pPr marL="2057348" indent="0" algn="ctr">
              <a:buNone/>
              <a:defRPr sz="1500"/>
            </a:lvl7pPr>
            <a:lvl8pPr marL="2400240" indent="0" algn="ctr">
              <a:buNone/>
              <a:defRPr sz="1500"/>
            </a:lvl8pPr>
            <a:lvl9pPr marL="2743132" indent="0" algn="ctr">
              <a:buNone/>
              <a:defRPr sz="15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D8475F3F-3F2C-46E8-BA98-7E6E8047D02F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47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D7C51C12-F336-456D-A966-3E8ED2CF418C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886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0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AB5A3C9A-0C12-4C4F-BB35-67961BAD7057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366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2400" y="33086"/>
            <a:ext cx="11887200" cy="82330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2" y="1066800"/>
            <a:ext cx="5882639" cy="5410200"/>
          </a:xfrm>
        </p:spPr>
        <p:txBody>
          <a:bodyPr/>
          <a:lstStyle>
            <a:lvl3pPr>
              <a:defRPr sz="1500"/>
            </a:lvl3pPr>
            <a:lvl4pPr>
              <a:defRPr sz="1500"/>
            </a:lvl4pPr>
            <a:lvl5pPr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066800"/>
            <a:ext cx="5821680" cy="5410200"/>
          </a:xfrm>
        </p:spPr>
        <p:txBody>
          <a:bodyPr/>
          <a:lstStyle>
            <a:lvl3pPr>
              <a:defRPr sz="1500"/>
            </a:lvl3pPr>
            <a:lvl4pPr>
              <a:defRPr sz="1500"/>
            </a:lvl4pPr>
            <a:lvl5pPr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106729E-1267-4A30-AF45-8BC927798A25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8947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736B10F2-9063-41A4-8533-2D1B37058E0D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51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7615FF4-B266-40D2-8496-B7FFE4A37B46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2801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80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24B5602-228F-4818-9811-CB35C28821E2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0972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1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5" y="6459791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91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solidFill>
                  <a:srgbClr val="455F51"/>
                </a:solidFill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solidFill>
                <a:srgbClr val="455F51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9DE9BA1-E068-47EA-875A-426C1AFE463E}" type="slidenum">
              <a:rPr lang="en-US" altLang="en-US" smtClean="0">
                <a:solidFill>
                  <a:srgbClr val="455F51"/>
                </a:solidFill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455F51"/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331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0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0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106729E-1267-4A30-AF45-8BC927798A25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9357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86FD42A-64DB-4DFF-AF7F-1DE6DEAFF421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80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0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5A4B4F5-521D-45B2-A168-4D055D604073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5888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4808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9034" y="1152525"/>
            <a:ext cx="5687484" cy="5172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9717" y="1152525"/>
            <a:ext cx="5687483" cy="2509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9717" y="3814764"/>
            <a:ext cx="5687483" cy="2509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Amartya kundu Durjoy, Lecturer, CSE</a:t>
            </a: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885002-6DF5-484C-97A4-821C996691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1376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4808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9034" y="1152525"/>
            <a:ext cx="5687484" cy="5172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717" y="1152525"/>
            <a:ext cx="5687483" cy="5172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Amartya kundu Durjoy, Lecturer, CSE</a:t>
            </a: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38855B-B689-41E7-887A-D5B0F60536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0904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571402"/>
            <a:ext cx="12192000" cy="2866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" y="33091"/>
            <a:ext cx="11938000" cy="8805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" y="1055019"/>
            <a:ext cx="11938000" cy="551600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5" y="6571031"/>
            <a:ext cx="2472271" cy="2538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7" y="6571031"/>
            <a:ext cx="4822804" cy="2538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1" y="6571031"/>
            <a:ext cx="2062943" cy="2538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106729E-1267-4A30-AF45-8BC927798A25}" type="slidenum">
              <a:rPr lang="en-US" altLang="en-US" smtClean="0">
                <a:latin typeface="Calibri" panose="020F0502020204030204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latin typeface="Calibri" panose="020F0502020204030204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D599FF-B35D-49E3-2E3A-83365CDA1F4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01600" y="914400"/>
            <a:ext cx="11938000" cy="74506"/>
            <a:chOff x="192" y="912"/>
            <a:chExt cx="4656" cy="201"/>
          </a:xfrm>
        </p:grpSpPr>
        <p:sp>
          <p:nvSpPr>
            <p:cNvPr id="13" name="AutoShape 7">
              <a:extLst>
                <a:ext uri="{FF2B5EF4-FFF2-40B4-BE49-F238E27FC236}">
                  <a16:creationId xmlns:a16="http://schemas.microsoft.com/office/drawing/2014/main" id="{77C90B51-BCCF-4D79-D0C2-BB536187F1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912"/>
              <a:ext cx="4416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AutoShape 8">
              <a:extLst>
                <a:ext uri="{FF2B5EF4-FFF2-40B4-BE49-F238E27FC236}">
                  <a16:creationId xmlns:a16="http://schemas.microsoft.com/office/drawing/2014/main" id="{BF11349E-250D-8BDE-2F92-0775A45D520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2" y="912"/>
              <a:ext cx="248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2646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hf sldNum="0" hdr="0" dt="0"/>
  <p:txStyles>
    <p:titleStyle>
      <a:lvl1pPr algn="l" defTabSz="685783" rtl="0" eaLnBrk="1" latinLnBrk="0" hangingPunct="1">
        <a:lnSpc>
          <a:spcPct val="85000"/>
        </a:lnSpc>
        <a:spcBef>
          <a:spcPct val="0"/>
        </a:spcBef>
        <a:buNone/>
        <a:defRPr sz="4000" b="1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57168" indent="-274320" algn="l" defTabSz="685783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rgbClr val="C00000"/>
        </a:buClr>
        <a:buSzPct val="80000"/>
        <a:buFont typeface="Wingdings" panose="05000000000000000000" pitchFamily="2" charset="2"/>
        <a:buChar char="q"/>
        <a:defRPr sz="2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65760" indent="-228600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>
            <a:lumMod val="50000"/>
          </a:schemeClr>
        </a:buClr>
        <a:buSzPct val="70000"/>
        <a:buFont typeface="Wingdings" panose="05000000000000000000" pitchFamily="2" charset="2"/>
        <a:buChar char="Ø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48640" indent="-182880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31520" indent="-13715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rgbClr val="2108DC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22960" indent="-13715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4980" indent="-17144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4976" indent="-17144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4972" indent="-17144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4969" indent="-171446" algn="l" defTabSz="685783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8.bin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7" Type="http://schemas.openxmlformats.org/officeDocument/2006/relationships/image" Target="../media/image16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6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9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30.wmf"/><Relationship Id="rId3" Type="http://schemas.openxmlformats.org/officeDocument/2006/relationships/image" Target="../media/image26.wmf"/><Relationship Id="rId7" Type="http://schemas.openxmlformats.org/officeDocument/2006/relationships/image" Target="../media/image27.wmf"/><Relationship Id="rId12" Type="http://schemas.openxmlformats.org/officeDocument/2006/relationships/oleObject" Target="../embeddings/oleObject25.bin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29.wmf"/><Relationship Id="rId5" Type="http://schemas.openxmlformats.org/officeDocument/2006/relationships/image" Target="../media/image24.w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8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image" Target="../media/image31.wmf"/><Relationship Id="rId7" Type="http://schemas.openxmlformats.org/officeDocument/2006/relationships/image" Target="../media/image33.wmf"/><Relationship Id="rId2" Type="http://schemas.openxmlformats.org/officeDocument/2006/relationships/oleObject" Target="../embeddings/oleObject2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27.bin"/><Relationship Id="rId9" Type="http://schemas.openxmlformats.org/officeDocument/2006/relationships/image" Target="../media/image24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image" Target="../media/image34.wmf"/><Relationship Id="rId7" Type="http://schemas.openxmlformats.org/officeDocument/2006/relationships/image" Target="../media/image35.wmf"/><Relationship Id="rId2" Type="http://schemas.openxmlformats.org/officeDocument/2006/relationships/oleObject" Target="../embeddings/oleObject29.bin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30.bin"/><Relationship Id="rId9" Type="http://schemas.openxmlformats.org/officeDocument/2006/relationships/image" Target="../media/image36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image" Target="../media/image37.wmf"/><Relationship Id="rId7" Type="http://schemas.openxmlformats.org/officeDocument/2006/relationships/image" Target="../media/image39.wmf"/><Relationship Id="rId2" Type="http://schemas.openxmlformats.org/officeDocument/2006/relationships/oleObject" Target="../embeddings/oleObject33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40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4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4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7" Type="http://schemas.openxmlformats.org/officeDocument/2006/relationships/image" Target="../media/image4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image" Target="../media/image47.wmf"/><Relationship Id="rId7" Type="http://schemas.openxmlformats.org/officeDocument/2006/relationships/image" Target="../media/image49.wmf"/><Relationship Id="rId2" Type="http://schemas.openxmlformats.org/officeDocument/2006/relationships/oleObject" Target="../embeddings/oleObject4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48.wmf"/><Relationship Id="rId10" Type="http://schemas.openxmlformats.org/officeDocument/2006/relationships/image" Target="../media/image55.png"/><Relationship Id="rId4" Type="http://schemas.openxmlformats.org/officeDocument/2006/relationships/oleObject" Target="../embeddings/oleObject45.bin"/><Relationship Id="rId9" Type="http://schemas.openxmlformats.org/officeDocument/2006/relationships/image" Target="../media/image50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3" Type="http://schemas.openxmlformats.org/officeDocument/2006/relationships/image" Target="../media/image51.wmf"/><Relationship Id="rId7" Type="http://schemas.openxmlformats.org/officeDocument/2006/relationships/image" Target="../media/image53.wmf"/><Relationship Id="rId2" Type="http://schemas.openxmlformats.org/officeDocument/2006/relationships/oleObject" Target="../embeddings/oleObject4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0.bin"/><Relationship Id="rId11" Type="http://schemas.openxmlformats.org/officeDocument/2006/relationships/image" Target="../media/image55.wmf"/><Relationship Id="rId5" Type="http://schemas.openxmlformats.org/officeDocument/2006/relationships/image" Target="../media/image52.wmf"/><Relationship Id="rId10" Type="http://schemas.openxmlformats.org/officeDocument/2006/relationships/oleObject" Target="../embeddings/oleObject52.bin"/><Relationship Id="rId4" Type="http://schemas.openxmlformats.org/officeDocument/2006/relationships/oleObject" Target="../embeddings/oleObject49.bin"/><Relationship Id="rId9" Type="http://schemas.openxmlformats.org/officeDocument/2006/relationships/image" Target="../media/image54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13" Type="http://schemas.openxmlformats.org/officeDocument/2006/relationships/image" Target="../media/image61.wmf"/><Relationship Id="rId3" Type="http://schemas.openxmlformats.org/officeDocument/2006/relationships/image" Target="../media/image56.wmf"/><Relationship Id="rId7" Type="http://schemas.openxmlformats.org/officeDocument/2006/relationships/image" Target="../media/image58.wmf"/><Relationship Id="rId12" Type="http://schemas.openxmlformats.org/officeDocument/2006/relationships/oleObject" Target="../embeddings/oleObject58.bin"/><Relationship Id="rId17" Type="http://schemas.openxmlformats.org/officeDocument/2006/relationships/image" Target="../media/image63.wmf"/><Relationship Id="rId2" Type="http://schemas.openxmlformats.org/officeDocument/2006/relationships/oleObject" Target="../embeddings/oleObject53.bin"/><Relationship Id="rId16" Type="http://schemas.openxmlformats.org/officeDocument/2006/relationships/oleObject" Target="../embeddings/oleObject6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5.bin"/><Relationship Id="rId11" Type="http://schemas.openxmlformats.org/officeDocument/2006/relationships/image" Target="../media/image60.wmf"/><Relationship Id="rId5" Type="http://schemas.openxmlformats.org/officeDocument/2006/relationships/image" Target="../media/image57.wmf"/><Relationship Id="rId15" Type="http://schemas.openxmlformats.org/officeDocument/2006/relationships/image" Target="../media/image62.wmf"/><Relationship Id="rId10" Type="http://schemas.openxmlformats.org/officeDocument/2006/relationships/oleObject" Target="../embeddings/oleObject57.bin"/><Relationship Id="rId4" Type="http://schemas.openxmlformats.org/officeDocument/2006/relationships/oleObject" Target="../embeddings/oleObject54.bin"/><Relationship Id="rId9" Type="http://schemas.openxmlformats.org/officeDocument/2006/relationships/image" Target="../media/image59.wmf"/><Relationship Id="rId14" Type="http://schemas.openxmlformats.org/officeDocument/2006/relationships/oleObject" Target="../embeddings/oleObject59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oleObject" Target="../embeddings/oleObject61.bin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oleObject" Target="../embeddings/oleObject62.bin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oleObject" Target="../embeddings/oleObject63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wmf"/><Relationship Id="rId4" Type="http://schemas.openxmlformats.org/officeDocument/2006/relationships/oleObject" Target="../embeddings/oleObject64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oleObject" Target="../embeddings/oleObject6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wmf"/><Relationship Id="rId4" Type="http://schemas.openxmlformats.org/officeDocument/2006/relationships/oleObject" Target="../embeddings/oleObject66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oleObject" Target="../embeddings/oleObject67.bin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oleObject" Target="../embeddings/oleObject68.bin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oleObject" Target="../embeddings/oleObject69.bin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oleObject" Target="../embeddings/oleObject70.bin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oleObject" Target="../embeddings/oleObject71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0.wmf"/><Relationship Id="rId4" Type="http://schemas.openxmlformats.org/officeDocument/2006/relationships/oleObject" Target="../embeddings/oleObject72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13" Type="http://schemas.openxmlformats.org/officeDocument/2006/relationships/image" Target="../media/image86.wmf"/><Relationship Id="rId3" Type="http://schemas.openxmlformats.org/officeDocument/2006/relationships/image" Target="../media/image81.wmf"/><Relationship Id="rId7" Type="http://schemas.openxmlformats.org/officeDocument/2006/relationships/image" Target="../media/image83.wmf"/><Relationship Id="rId12" Type="http://schemas.openxmlformats.org/officeDocument/2006/relationships/oleObject" Target="../embeddings/oleObject78.bin"/><Relationship Id="rId2" Type="http://schemas.openxmlformats.org/officeDocument/2006/relationships/oleObject" Target="../embeddings/oleObject73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75.bin"/><Relationship Id="rId11" Type="http://schemas.openxmlformats.org/officeDocument/2006/relationships/image" Target="../media/image85.wmf"/><Relationship Id="rId5" Type="http://schemas.openxmlformats.org/officeDocument/2006/relationships/image" Target="../media/image82.wmf"/><Relationship Id="rId10" Type="http://schemas.openxmlformats.org/officeDocument/2006/relationships/oleObject" Target="../embeddings/oleObject77.bin"/><Relationship Id="rId4" Type="http://schemas.openxmlformats.org/officeDocument/2006/relationships/oleObject" Target="../embeddings/oleObject74.bin"/><Relationship Id="rId9" Type="http://schemas.openxmlformats.org/officeDocument/2006/relationships/image" Target="../media/image84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7" Type="http://schemas.openxmlformats.org/officeDocument/2006/relationships/image" Target="../media/image91.png"/><Relationship Id="rId2" Type="http://schemas.openxmlformats.org/officeDocument/2006/relationships/oleObject" Target="../embeddings/oleObject79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3.wmf"/><Relationship Id="rId5" Type="http://schemas.openxmlformats.org/officeDocument/2006/relationships/oleObject" Target="../embeddings/oleObject81.bin"/><Relationship Id="rId4" Type="http://schemas.openxmlformats.org/officeDocument/2006/relationships/image" Target="../media/image92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wmf"/><Relationship Id="rId5" Type="http://schemas.openxmlformats.org/officeDocument/2006/relationships/oleObject" Target="../embeddings/oleObject84.bin"/><Relationship Id="rId4" Type="http://schemas.openxmlformats.org/officeDocument/2006/relationships/image" Target="../media/image95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w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AutoShap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800" dirty="0"/>
              <a:t>Modeling Transformations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2800" dirty="0"/>
              <a:t>2D Transformations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023158" y="5030585"/>
            <a:ext cx="4451873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None/>
              <a:defRPr sz="2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lvl="0"/>
            <a:r>
              <a:rPr lang="en-US" altLang="en-US" sz="2400" b="1" kern="0" dirty="0"/>
              <a:t> </a:t>
            </a:r>
            <a:endParaRPr lang="en-US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Amartya Kundu 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Lecturer, CSE,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UGV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/>
          </a:p>
          <a:p>
            <a:endParaRPr lang="en-US" altLang="en-US" sz="2000" b="1" kern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IE" altLang="en-US"/>
              <a:t>Why Transformations?</a:t>
            </a:r>
            <a:endParaRPr lang="en-GB" altLang="en-US"/>
          </a:p>
        </p:txBody>
      </p:sp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IE" altLang="en-US" dirty="0"/>
              <a:t>In graphics, once we have an object described, transformations are used to move that object, scale it and rotate it</a:t>
            </a:r>
            <a:endParaRPr lang="en-GB" altLang="en-US" dirty="0"/>
          </a:p>
        </p:txBody>
      </p:sp>
      <p:pic>
        <p:nvPicPr>
          <p:cNvPr id="126980" name="Picture 4" descr="AADGHLO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64" r="17892" b="70834"/>
          <a:stretch>
            <a:fillRect/>
          </a:stretch>
        </p:blipFill>
        <p:spPr bwMode="auto">
          <a:xfrm>
            <a:off x="2438400" y="4038600"/>
            <a:ext cx="2295525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982" name="Picture 6" descr="AADGHLO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0" t="38333" r="54443" b="35001"/>
          <a:stretch>
            <a:fillRect/>
          </a:stretch>
        </p:blipFill>
        <p:spPr bwMode="auto">
          <a:xfrm>
            <a:off x="2390774" y="2192337"/>
            <a:ext cx="2341562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6987" name="Group 11"/>
          <p:cNvGrpSpPr>
            <a:grpSpLocks/>
          </p:cNvGrpSpPr>
          <p:nvPr/>
        </p:nvGrpSpPr>
        <p:grpSpPr bwMode="auto">
          <a:xfrm>
            <a:off x="6143624" y="4160838"/>
            <a:ext cx="2305050" cy="1863725"/>
            <a:chOff x="3061" y="3074"/>
            <a:chExt cx="1452" cy="1174"/>
          </a:xfrm>
        </p:grpSpPr>
        <p:pic>
          <p:nvPicPr>
            <p:cNvPr id="126983" name="Picture 7" descr="AADGHLY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14" t="42824" r="23039" b="30000"/>
            <a:stretch>
              <a:fillRect/>
            </a:stretch>
          </p:blipFill>
          <p:spPr bwMode="auto">
            <a:xfrm>
              <a:off x="3061" y="3074"/>
              <a:ext cx="1452" cy="11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6984" name="Rectangle 8"/>
            <p:cNvSpPr>
              <a:spLocks noChangeArrowheads="1"/>
            </p:cNvSpPr>
            <p:nvPr/>
          </p:nvSpPr>
          <p:spPr bwMode="auto">
            <a:xfrm>
              <a:off x="3348" y="4046"/>
              <a:ext cx="821" cy="1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6986" name="Group 10"/>
          <p:cNvGrpSpPr>
            <a:grpSpLocks/>
          </p:cNvGrpSpPr>
          <p:nvPr/>
        </p:nvGrpSpPr>
        <p:grpSpPr bwMode="auto">
          <a:xfrm>
            <a:off x="6130924" y="2287587"/>
            <a:ext cx="2305050" cy="1817688"/>
            <a:chOff x="3025" y="1852"/>
            <a:chExt cx="1452" cy="1145"/>
          </a:xfrm>
        </p:grpSpPr>
        <p:pic>
          <p:nvPicPr>
            <p:cNvPr id="126981" name="Picture 5" descr="AADGHLY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66" t="9166" r="51086" b="64330"/>
            <a:stretch>
              <a:fillRect/>
            </a:stretch>
          </p:blipFill>
          <p:spPr bwMode="auto">
            <a:xfrm>
              <a:off x="3025" y="1852"/>
              <a:ext cx="1452" cy="1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6985" name="Rectangle 9"/>
            <p:cNvSpPr>
              <a:spLocks noChangeArrowheads="1"/>
            </p:cNvSpPr>
            <p:nvPr/>
          </p:nvSpPr>
          <p:spPr bwMode="auto">
            <a:xfrm>
              <a:off x="3326" y="2792"/>
              <a:ext cx="821" cy="1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6988" name="Group 12"/>
          <p:cNvGrpSpPr>
            <a:grpSpLocks/>
          </p:cNvGrpSpPr>
          <p:nvPr/>
        </p:nvGrpSpPr>
        <p:grpSpPr bwMode="auto">
          <a:xfrm>
            <a:off x="-4750" y="1772304"/>
            <a:ext cx="282575" cy="5094287"/>
            <a:chOff x="-2" y="1111"/>
            <a:chExt cx="178" cy="3209"/>
          </a:xfrm>
        </p:grpSpPr>
        <p:sp>
          <p:nvSpPr>
            <p:cNvPr id="126989" name="Rectangle 13"/>
            <p:cNvSpPr>
              <a:spLocks noChangeArrowheads="1"/>
            </p:cNvSpPr>
            <p:nvPr/>
          </p:nvSpPr>
          <p:spPr bwMode="auto">
            <a:xfrm rot="-5400000">
              <a:off x="-1448" y="2563"/>
              <a:ext cx="3074" cy="169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 anchorCtr="1"/>
            <a:lstStyle/>
            <a:p>
              <a:r>
                <a:rPr lang="en-IE" altLang="en-US" sz="1100" dirty="0">
                  <a:solidFill>
                    <a:schemeClr val="bg1"/>
                  </a:solidFill>
                </a:rPr>
                <a:t>Images taken from Hearn &amp; Baker, “Computer Graphics with OpenGL” (2004)</a:t>
              </a:r>
              <a:endParaRPr lang="en-US" altLang="en-US" sz="1100" dirty="0">
                <a:solidFill>
                  <a:schemeClr val="bg1"/>
                </a:solidFill>
              </a:endParaRPr>
            </a:p>
          </p:txBody>
        </p:sp>
        <p:pic>
          <p:nvPicPr>
            <p:cNvPr id="126990" name="Picture 1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172" b="13248"/>
            <a:stretch>
              <a:fillRect/>
            </a:stretch>
          </p:blipFill>
          <p:spPr bwMode="auto">
            <a:xfrm>
              <a:off x="-2" y="4187"/>
              <a:ext cx="178" cy="1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5B328D-F23F-A7D8-C3CE-51871AB6A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6120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Modeling</a:t>
            </a:r>
          </a:p>
          <a:p>
            <a:pPr lvl="1"/>
            <a:r>
              <a:rPr lang="en-US" dirty="0"/>
              <a:t>Build complex models by positioning simple components</a:t>
            </a:r>
          </a:p>
          <a:p>
            <a:pPr lvl="1"/>
            <a:r>
              <a:rPr lang="en-US" dirty="0"/>
              <a:t>Transform from object coordinates to world coordinates</a:t>
            </a:r>
          </a:p>
          <a:p>
            <a:r>
              <a:rPr lang="en-US" dirty="0"/>
              <a:t>Viewing </a:t>
            </a:r>
          </a:p>
          <a:p>
            <a:pPr lvl="1"/>
            <a:r>
              <a:rPr lang="en-US" dirty="0"/>
              <a:t>Placing the virtual camera in the world</a:t>
            </a:r>
          </a:p>
          <a:p>
            <a:pPr lvl="1"/>
            <a:r>
              <a:rPr lang="en-US" dirty="0"/>
              <a:t>Specifying transformation from world to camera coordinates</a:t>
            </a:r>
          </a:p>
          <a:p>
            <a:r>
              <a:rPr lang="en-US" dirty="0"/>
              <a:t>Animation</a:t>
            </a:r>
          </a:p>
          <a:p>
            <a:pPr lvl="1"/>
            <a:r>
              <a:rPr lang="en-US" dirty="0"/>
              <a:t>Vary transformations over time to create motion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68"/>
          <a:stretch/>
        </p:blipFill>
        <p:spPr>
          <a:xfrm>
            <a:off x="6998149" y="3735919"/>
            <a:ext cx="1733794" cy="2181225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9448800" y="3124200"/>
            <a:ext cx="1229287" cy="1242091"/>
            <a:chOff x="7728886" y="4191000"/>
            <a:chExt cx="1229287" cy="124209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40954">
              <a:off x="8268627" y="4931482"/>
              <a:ext cx="427753" cy="365760"/>
            </a:xfrm>
            <a:prstGeom prst="rect">
              <a:avLst/>
            </a:prstGeom>
          </p:spPr>
        </p:pic>
        <p:grpSp>
          <p:nvGrpSpPr>
            <p:cNvPr id="15" name="Group 14"/>
            <p:cNvGrpSpPr/>
            <p:nvPr/>
          </p:nvGrpSpPr>
          <p:grpSpPr>
            <a:xfrm rot="21317089">
              <a:off x="7873587" y="4495506"/>
              <a:ext cx="963530" cy="647587"/>
              <a:chOff x="8001000" y="5128430"/>
              <a:chExt cx="963530" cy="647587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8001000" y="5257800"/>
                <a:ext cx="609600" cy="479107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H="1">
                <a:off x="8610600" y="5128430"/>
                <a:ext cx="353930" cy="622545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H="1">
                <a:off x="8001000" y="5736907"/>
                <a:ext cx="609600" cy="3911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8658091" y="419100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785498" y="436240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728886" y="5063759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892941" y="4189135"/>
            <a:ext cx="1370773" cy="1010157"/>
            <a:chOff x="6296328" y="5173849"/>
            <a:chExt cx="1370773" cy="1010157"/>
          </a:xfrm>
        </p:grpSpPr>
        <p:grpSp>
          <p:nvGrpSpPr>
            <p:cNvPr id="36" name="Group 35"/>
            <p:cNvGrpSpPr/>
            <p:nvPr/>
          </p:nvGrpSpPr>
          <p:grpSpPr>
            <a:xfrm>
              <a:off x="6296328" y="5289288"/>
              <a:ext cx="1370773" cy="894718"/>
              <a:chOff x="6296328" y="5289288"/>
              <a:chExt cx="1370773" cy="894718"/>
            </a:xfrm>
          </p:grpSpPr>
          <p:grpSp>
            <p:nvGrpSpPr>
              <p:cNvPr id="23" name="Group 22"/>
              <p:cNvGrpSpPr/>
              <p:nvPr/>
            </p:nvGrpSpPr>
            <p:grpSpPr>
              <a:xfrm rot="5117089">
                <a:off x="6564958" y="5401618"/>
                <a:ext cx="680152" cy="785259"/>
                <a:chOff x="7989515" y="5017321"/>
                <a:chExt cx="680152" cy="785259"/>
              </a:xfrm>
            </p:grpSpPr>
            <p:cxnSp>
              <p:nvCxnSpPr>
                <p:cNvPr id="27" name="Straight Connector 26"/>
                <p:cNvCxnSpPr/>
                <p:nvPr/>
              </p:nvCxnSpPr>
              <p:spPr>
                <a:xfrm rot="16482911" flipH="1">
                  <a:off x="8188193" y="5085411"/>
                  <a:ext cx="252672" cy="650028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 rot="16482911" flipH="1">
                  <a:off x="8324656" y="5214452"/>
                  <a:ext cx="542141" cy="14788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 rot="16482911" flipH="1" flipV="1">
                  <a:off x="8196570" y="5352985"/>
                  <a:ext cx="263792" cy="635397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TextBox 23"/>
              <p:cNvSpPr txBox="1"/>
              <p:nvPr/>
            </p:nvSpPr>
            <p:spPr>
              <a:xfrm rot="21188835">
                <a:off x="7367019" y="5814674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 rot="366340">
                <a:off x="6997687" y="53459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x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 rot="358249">
                <a:off x="6296328" y="5289288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z</a:t>
                </a:r>
              </a:p>
            </p:txBody>
          </p:sp>
        </p:grpSp>
        <p:sp>
          <p:nvSpPr>
            <p:cNvPr id="31" name="Cube 30"/>
            <p:cNvSpPr/>
            <p:nvPr/>
          </p:nvSpPr>
          <p:spPr>
            <a:xfrm rot="20010463">
              <a:off x="6697291" y="5173849"/>
              <a:ext cx="567102" cy="740449"/>
            </a:xfrm>
            <a:prstGeom prst="cube">
              <a:avLst/>
            </a:prstGeom>
            <a:solidFill>
              <a:schemeClr val="accent1">
                <a:alpha val="71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 rot="1357805">
            <a:off x="6998150" y="5302249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world</a:t>
            </a:r>
          </a:p>
        </p:txBody>
      </p:sp>
      <p:sp>
        <p:nvSpPr>
          <p:cNvPr id="39" name="TextBox 38"/>
          <p:cNvSpPr txBox="1"/>
          <p:nvPr/>
        </p:nvSpPr>
        <p:spPr>
          <a:xfrm rot="21375977">
            <a:off x="8288428" y="5032822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object</a:t>
            </a:r>
          </a:p>
        </p:txBody>
      </p:sp>
      <p:sp>
        <p:nvSpPr>
          <p:cNvPr id="40" name="TextBox 39"/>
          <p:cNvSpPr txBox="1"/>
          <p:nvPr/>
        </p:nvSpPr>
        <p:spPr>
          <a:xfrm rot="21375977">
            <a:off x="9781595" y="4277976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camera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6F728F-81BD-F074-807F-4D1A8C38E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748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Modeling Transformations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~ places the objects defined by their own coordinate system into a common scene of world coordinate system.</a:t>
            </a:r>
          </a:p>
          <a:p>
            <a:pPr eaLnBrk="1" hangingPunct="1"/>
            <a:r>
              <a:rPr lang="en-US" altLang="en-US"/>
              <a:t>Moving or transforming an object can be achieved by</a:t>
            </a:r>
          </a:p>
          <a:p>
            <a:pPr lvl="1" eaLnBrk="1" hangingPunct="1"/>
            <a:r>
              <a:rPr lang="en-US" altLang="en-US" b="1"/>
              <a:t>Geometric transformation</a:t>
            </a:r>
            <a:r>
              <a:rPr lang="en-US" altLang="en-US"/>
              <a:t> – changes in orientation, size and shape of objects are accomplished by altering coordinate description of objects.</a:t>
            </a:r>
          </a:p>
          <a:p>
            <a:pPr lvl="1" eaLnBrk="1" hangingPunct="1"/>
            <a:r>
              <a:rPr lang="en-US" altLang="en-US" b="1"/>
              <a:t>Coordinate Transformation</a:t>
            </a:r>
            <a:r>
              <a:rPr lang="en-US" altLang="en-US"/>
              <a:t> – same effect is attained by holding the object stationary while coordinate system is transformed relative to object.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C45F07-F6D1-2786-087C-9584A23E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Modeling Transformations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 will go with Geometric transformation </a:t>
            </a:r>
          </a:p>
          <a:p>
            <a:pPr lvl="1" eaLnBrk="1" hangingPunct="1"/>
            <a:r>
              <a:rPr lang="en-US" altLang="en-US"/>
              <a:t>Basic Transformations</a:t>
            </a:r>
          </a:p>
          <a:p>
            <a:pPr lvl="2" eaLnBrk="1" hangingPunct="1"/>
            <a:r>
              <a:rPr lang="en-US" altLang="en-US"/>
              <a:t>Translation</a:t>
            </a:r>
          </a:p>
          <a:p>
            <a:pPr lvl="2" eaLnBrk="1" hangingPunct="1"/>
            <a:r>
              <a:rPr lang="en-US" altLang="en-US"/>
              <a:t>Rotation</a:t>
            </a:r>
          </a:p>
          <a:p>
            <a:pPr lvl="2" eaLnBrk="1" hangingPunct="1"/>
            <a:r>
              <a:rPr lang="en-US" altLang="en-US"/>
              <a:t>Scaling</a:t>
            </a:r>
          </a:p>
          <a:p>
            <a:pPr lvl="1" eaLnBrk="1" hangingPunct="1"/>
            <a:r>
              <a:rPr lang="en-US" altLang="en-US"/>
              <a:t>Some else are</a:t>
            </a:r>
          </a:p>
          <a:p>
            <a:pPr lvl="2" eaLnBrk="1" hangingPunct="1"/>
            <a:r>
              <a:rPr lang="en-US" altLang="en-US"/>
              <a:t>Shear</a:t>
            </a:r>
          </a:p>
          <a:p>
            <a:pPr lvl="2" eaLnBrk="1" hangingPunct="1"/>
            <a:r>
              <a:rPr lang="en-US" altLang="en-US"/>
              <a:t>Mirror reflection</a:t>
            </a:r>
          </a:p>
          <a:p>
            <a:pPr lvl="1" eaLnBrk="1" hangingPunct="1"/>
            <a:r>
              <a:rPr lang="en-US" altLang="en-US"/>
              <a:t>Homogeneous coordinate system</a:t>
            </a:r>
          </a:p>
          <a:p>
            <a:pPr lvl="1" eaLnBrk="1" hangingPunct="1"/>
            <a:r>
              <a:rPr lang="en-US" altLang="en-US"/>
              <a:t>Composition of transformations</a:t>
            </a:r>
          </a:p>
          <a:p>
            <a:pPr eaLnBrk="1" hangingPunct="1"/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A7020-6F42-B582-07C8-879A35F13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6" name="Rectangle 7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IE" altLang="en-US"/>
              <a:t>Translation</a:t>
            </a:r>
            <a:endParaRPr lang="en-US" altLang="en-US"/>
          </a:p>
        </p:txBody>
      </p:sp>
      <p:sp>
        <p:nvSpPr>
          <p:cNvPr id="18507" name="Rectangle 7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defTabSz="633413"/>
            <a:r>
              <a:rPr lang="en-IE" altLang="en-US" dirty="0"/>
              <a:t>Simply moves an object from one position to another</a:t>
            </a:r>
          </a:p>
          <a:p>
            <a:pPr lvl="1" defTabSz="633413"/>
            <a:r>
              <a:rPr lang="en-US" altLang="en-US" dirty="0"/>
              <a:t>Object is displaced a given distance and direction</a:t>
            </a:r>
          </a:p>
          <a:p>
            <a:pPr lvl="1" defTabSz="633413"/>
            <a:endParaRPr lang="en-IE" altLang="en-US" dirty="0"/>
          </a:p>
          <a:p>
            <a:pPr marL="0" indent="0" defTabSz="633413">
              <a:buNone/>
            </a:pPr>
            <a:r>
              <a:rPr lang="en-IE" altLang="en-US" dirty="0"/>
              <a:t>	</a:t>
            </a:r>
            <a:r>
              <a:rPr lang="en-IE" altLang="en-US" sz="3600" i="1" dirty="0" err="1">
                <a:latin typeface="Times New Roman" panose="02020603050405020304" pitchFamily="18" charset="0"/>
              </a:rPr>
              <a:t>x</a:t>
            </a:r>
            <a:r>
              <a:rPr lang="en-IE" altLang="en-US" sz="3600" i="1" baseline="-25000" dirty="0" err="1">
                <a:latin typeface="Times New Roman" panose="02020603050405020304" pitchFamily="18" charset="0"/>
              </a:rPr>
              <a:t>new</a:t>
            </a:r>
            <a:r>
              <a:rPr lang="en-IE" altLang="en-US" sz="3600" i="1" dirty="0">
                <a:latin typeface="Times New Roman" panose="02020603050405020304" pitchFamily="18" charset="0"/>
              </a:rPr>
              <a:t> = </a:t>
            </a:r>
            <a:r>
              <a:rPr lang="en-IE" altLang="en-US" sz="3600" i="1" dirty="0" err="1">
                <a:latin typeface="Times New Roman" panose="02020603050405020304" pitchFamily="18" charset="0"/>
              </a:rPr>
              <a:t>x</a:t>
            </a:r>
            <a:r>
              <a:rPr lang="en-IE" altLang="en-US" sz="3600" i="1" baseline="-25000" dirty="0" err="1">
                <a:latin typeface="Times New Roman" panose="02020603050405020304" pitchFamily="18" charset="0"/>
              </a:rPr>
              <a:t>old</a:t>
            </a:r>
            <a:r>
              <a:rPr lang="en-IE" altLang="en-US" sz="3600" i="1" dirty="0">
                <a:latin typeface="Times New Roman" panose="02020603050405020304" pitchFamily="18" charset="0"/>
              </a:rPr>
              <a:t> + dx		</a:t>
            </a:r>
            <a:r>
              <a:rPr lang="en-IE" altLang="en-US" sz="3600" i="1" dirty="0" err="1">
                <a:latin typeface="Times New Roman" panose="02020603050405020304" pitchFamily="18" charset="0"/>
              </a:rPr>
              <a:t>y</a:t>
            </a:r>
            <a:r>
              <a:rPr lang="en-IE" altLang="en-US" sz="3600" i="1" baseline="-25000" dirty="0" err="1">
                <a:latin typeface="Times New Roman" panose="02020603050405020304" pitchFamily="18" charset="0"/>
              </a:rPr>
              <a:t>new</a:t>
            </a:r>
            <a:r>
              <a:rPr lang="en-IE" altLang="en-US" sz="3600" i="1" dirty="0">
                <a:latin typeface="Times New Roman" panose="02020603050405020304" pitchFamily="18" charset="0"/>
              </a:rPr>
              <a:t> = </a:t>
            </a:r>
            <a:r>
              <a:rPr lang="en-IE" altLang="en-US" sz="3600" i="1" dirty="0" err="1">
                <a:latin typeface="Times New Roman" panose="02020603050405020304" pitchFamily="18" charset="0"/>
              </a:rPr>
              <a:t>y</a:t>
            </a:r>
            <a:r>
              <a:rPr lang="en-IE" altLang="en-US" sz="3600" i="1" baseline="-25000" dirty="0" err="1">
                <a:latin typeface="Times New Roman" panose="02020603050405020304" pitchFamily="18" charset="0"/>
              </a:rPr>
              <a:t>old</a:t>
            </a:r>
            <a:r>
              <a:rPr lang="en-IE" altLang="en-US" sz="3600" i="1" dirty="0">
                <a:latin typeface="Times New Roman" panose="02020603050405020304" pitchFamily="18" charset="0"/>
              </a:rPr>
              <a:t> + </a:t>
            </a:r>
            <a:r>
              <a:rPr lang="en-IE" altLang="en-US" sz="3600" i="1" dirty="0" err="1">
                <a:latin typeface="Times New Roman" panose="02020603050405020304" pitchFamily="18" charset="0"/>
              </a:rPr>
              <a:t>dy</a:t>
            </a:r>
            <a:endParaRPr lang="en-US" altLang="en-US" dirty="0"/>
          </a:p>
        </p:txBody>
      </p:sp>
      <p:grpSp>
        <p:nvGrpSpPr>
          <p:cNvPr id="18511" name="Group 79"/>
          <p:cNvGrpSpPr>
            <a:grpSpLocks/>
          </p:cNvGrpSpPr>
          <p:nvPr/>
        </p:nvGrpSpPr>
        <p:grpSpPr bwMode="auto">
          <a:xfrm>
            <a:off x="3910014" y="3435350"/>
            <a:ext cx="4370387" cy="2833688"/>
            <a:chOff x="1503" y="2164"/>
            <a:chExt cx="2753" cy="1785"/>
          </a:xfrm>
        </p:grpSpPr>
        <p:sp>
          <p:nvSpPr>
            <p:cNvPr id="18443" name="Text Box 11"/>
            <p:cNvSpPr txBox="1">
              <a:spLocks noChangeArrowheads="1"/>
            </p:cNvSpPr>
            <p:nvPr/>
          </p:nvSpPr>
          <p:spPr bwMode="gray">
            <a:xfrm>
              <a:off x="1590" y="3737"/>
              <a:ext cx="266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1600">
                  <a:latin typeface="Times New Roman" panose="02020603050405020304" pitchFamily="18" charset="0"/>
                </a:rPr>
                <a:t>Note: House shifts position relative to origin</a:t>
              </a:r>
            </a:p>
          </p:txBody>
        </p:sp>
        <p:sp>
          <p:nvSpPr>
            <p:cNvPr id="18448" name="Text Box 16"/>
            <p:cNvSpPr txBox="1">
              <a:spLocks noChangeArrowheads="1"/>
            </p:cNvSpPr>
            <p:nvPr/>
          </p:nvSpPr>
          <p:spPr bwMode="gray">
            <a:xfrm>
              <a:off x="1503" y="2164"/>
              <a:ext cx="192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i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18449" name="Text Box 17"/>
            <p:cNvSpPr txBox="1">
              <a:spLocks noChangeArrowheads="1"/>
            </p:cNvSpPr>
            <p:nvPr/>
          </p:nvSpPr>
          <p:spPr bwMode="gray">
            <a:xfrm>
              <a:off x="3903" y="3556"/>
              <a:ext cx="192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i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18452" name="Line 20"/>
            <p:cNvSpPr>
              <a:spLocks noChangeShapeType="1"/>
            </p:cNvSpPr>
            <p:nvPr/>
          </p:nvSpPr>
          <p:spPr bwMode="gray">
            <a:xfrm flipV="1">
              <a:off x="1839" y="2212"/>
              <a:ext cx="0" cy="1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53" name="Line 21"/>
            <p:cNvSpPr>
              <a:spLocks noChangeShapeType="1"/>
            </p:cNvSpPr>
            <p:nvPr/>
          </p:nvSpPr>
          <p:spPr bwMode="gray">
            <a:xfrm>
              <a:off x="1787" y="3508"/>
              <a:ext cx="21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54" name="Line 22"/>
            <p:cNvSpPr>
              <a:spLocks noChangeShapeType="1"/>
            </p:cNvSpPr>
            <p:nvPr/>
          </p:nvSpPr>
          <p:spPr bwMode="gray">
            <a:xfrm>
              <a:off x="2031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55" name="Line 23"/>
            <p:cNvSpPr>
              <a:spLocks noChangeShapeType="1"/>
            </p:cNvSpPr>
            <p:nvPr/>
          </p:nvSpPr>
          <p:spPr bwMode="gray">
            <a:xfrm>
              <a:off x="2223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56" name="Line 24"/>
            <p:cNvSpPr>
              <a:spLocks noChangeShapeType="1"/>
            </p:cNvSpPr>
            <p:nvPr/>
          </p:nvSpPr>
          <p:spPr bwMode="gray">
            <a:xfrm>
              <a:off x="2607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57" name="Line 25"/>
            <p:cNvSpPr>
              <a:spLocks noChangeShapeType="1"/>
            </p:cNvSpPr>
            <p:nvPr/>
          </p:nvSpPr>
          <p:spPr bwMode="gray">
            <a:xfrm>
              <a:off x="2415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58" name="Line 26"/>
            <p:cNvSpPr>
              <a:spLocks noChangeShapeType="1"/>
            </p:cNvSpPr>
            <p:nvPr/>
          </p:nvSpPr>
          <p:spPr bwMode="gray">
            <a:xfrm>
              <a:off x="2799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59" name="Line 27"/>
            <p:cNvSpPr>
              <a:spLocks noChangeShapeType="1"/>
            </p:cNvSpPr>
            <p:nvPr/>
          </p:nvSpPr>
          <p:spPr bwMode="gray">
            <a:xfrm>
              <a:off x="2991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60" name="Line 28"/>
            <p:cNvSpPr>
              <a:spLocks noChangeShapeType="1"/>
            </p:cNvSpPr>
            <p:nvPr/>
          </p:nvSpPr>
          <p:spPr bwMode="gray">
            <a:xfrm>
              <a:off x="3183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61" name="Line 29"/>
            <p:cNvSpPr>
              <a:spLocks noChangeShapeType="1"/>
            </p:cNvSpPr>
            <p:nvPr/>
          </p:nvSpPr>
          <p:spPr bwMode="gray">
            <a:xfrm>
              <a:off x="3375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62" name="Line 30"/>
            <p:cNvSpPr>
              <a:spLocks noChangeShapeType="1"/>
            </p:cNvSpPr>
            <p:nvPr/>
          </p:nvSpPr>
          <p:spPr bwMode="gray">
            <a:xfrm>
              <a:off x="3567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63" name="Line 31"/>
            <p:cNvSpPr>
              <a:spLocks noChangeShapeType="1"/>
            </p:cNvSpPr>
            <p:nvPr/>
          </p:nvSpPr>
          <p:spPr bwMode="gray">
            <a:xfrm>
              <a:off x="3759" y="34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64" name="Line 32"/>
            <p:cNvSpPr>
              <a:spLocks noChangeShapeType="1"/>
            </p:cNvSpPr>
            <p:nvPr/>
          </p:nvSpPr>
          <p:spPr bwMode="gray">
            <a:xfrm>
              <a:off x="1791" y="3316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65" name="Line 33"/>
            <p:cNvSpPr>
              <a:spLocks noChangeShapeType="1"/>
            </p:cNvSpPr>
            <p:nvPr/>
          </p:nvSpPr>
          <p:spPr bwMode="gray">
            <a:xfrm>
              <a:off x="1791" y="3124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66" name="Line 34"/>
            <p:cNvSpPr>
              <a:spLocks noChangeShapeType="1"/>
            </p:cNvSpPr>
            <p:nvPr/>
          </p:nvSpPr>
          <p:spPr bwMode="gray">
            <a:xfrm>
              <a:off x="1791" y="2932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67" name="Line 35"/>
            <p:cNvSpPr>
              <a:spLocks noChangeShapeType="1"/>
            </p:cNvSpPr>
            <p:nvPr/>
          </p:nvSpPr>
          <p:spPr bwMode="gray">
            <a:xfrm>
              <a:off x="1791" y="2740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68" name="Line 36"/>
            <p:cNvSpPr>
              <a:spLocks noChangeShapeType="1"/>
            </p:cNvSpPr>
            <p:nvPr/>
          </p:nvSpPr>
          <p:spPr bwMode="gray">
            <a:xfrm>
              <a:off x="1791" y="254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69" name="Line 37"/>
            <p:cNvSpPr>
              <a:spLocks noChangeShapeType="1"/>
            </p:cNvSpPr>
            <p:nvPr/>
          </p:nvSpPr>
          <p:spPr bwMode="gray">
            <a:xfrm>
              <a:off x="1791" y="2356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70" name="Text Box 38"/>
            <p:cNvSpPr txBox="1">
              <a:spLocks noChangeArrowheads="1"/>
            </p:cNvSpPr>
            <p:nvPr/>
          </p:nvSpPr>
          <p:spPr bwMode="gray">
            <a:xfrm>
              <a:off x="1699" y="3492"/>
              <a:ext cx="1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0</a:t>
              </a:r>
            </a:p>
          </p:txBody>
        </p:sp>
        <p:sp>
          <p:nvSpPr>
            <p:cNvPr id="18471" name="Text Box 39"/>
            <p:cNvSpPr txBox="1">
              <a:spLocks noChangeArrowheads="1"/>
            </p:cNvSpPr>
            <p:nvPr/>
          </p:nvSpPr>
          <p:spPr bwMode="gray">
            <a:xfrm>
              <a:off x="1935" y="3556"/>
              <a:ext cx="1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1</a:t>
              </a:r>
            </a:p>
          </p:txBody>
        </p:sp>
        <p:sp>
          <p:nvSpPr>
            <p:cNvPr id="18472" name="Text Box 40"/>
            <p:cNvSpPr txBox="1">
              <a:spLocks noChangeArrowheads="1"/>
            </p:cNvSpPr>
            <p:nvPr/>
          </p:nvSpPr>
          <p:spPr bwMode="gray">
            <a:xfrm>
              <a:off x="1647" y="3220"/>
              <a:ext cx="1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1</a:t>
              </a:r>
            </a:p>
          </p:txBody>
        </p:sp>
        <p:sp>
          <p:nvSpPr>
            <p:cNvPr id="18473" name="Text Box 41"/>
            <p:cNvSpPr txBox="1">
              <a:spLocks noChangeArrowheads="1"/>
            </p:cNvSpPr>
            <p:nvPr/>
          </p:nvSpPr>
          <p:spPr bwMode="gray">
            <a:xfrm>
              <a:off x="2127" y="3556"/>
              <a:ext cx="1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2</a:t>
              </a:r>
            </a:p>
          </p:txBody>
        </p:sp>
        <p:sp>
          <p:nvSpPr>
            <p:cNvPr id="18474" name="Text Box 42"/>
            <p:cNvSpPr txBox="1">
              <a:spLocks noChangeArrowheads="1"/>
            </p:cNvSpPr>
            <p:nvPr/>
          </p:nvSpPr>
          <p:spPr bwMode="gray">
            <a:xfrm>
              <a:off x="1647" y="3028"/>
              <a:ext cx="1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2</a:t>
              </a:r>
            </a:p>
          </p:txBody>
        </p:sp>
        <p:sp>
          <p:nvSpPr>
            <p:cNvPr id="18475" name="Text Box 43"/>
            <p:cNvSpPr txBox="1">
              <a:spLocks noChangeArrowheads="1"/>
            </p:cNvSpPr>
            <p:nvPr/>
          </p:nvSpPr>
          <p:spPr bwMode="gray">
            <a:xfrm>
              <a:off x="2319" y="3556"/>
              <a:ext cx="1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3</a:t>
              </a:r>
            </a:p>
          </p:txBody>
        </p:sp>
        <p:sp>
          <p:nvSpPr>
            <p:cNvPr id="18476" name="Text Box 44"/>
            <p:cNvSpPr txBox="1">
              <a:spLocks noChangeArrowheads="1"/>
            </p:cNvSpPr>
            <p:nvPr/>
          </p:nvSpPr>
          <p:spPr bwMode="gray">
            <a:xfrm>
              <a:off x="2511" y="3556"/>
              <a:ext cx="1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4</a:t>
              </a:r>
            </a:p>
          </p:txBody>
        </p:sp>
        <p:sp>
          <p:nvSpPr>
            <p:cNvPr id="18477" name="Text Box 45"/>
            <p:cNvSpPr txBox="1">
              <a:spLocks noChangeArrowheads="1"/>
            </p:cNvSpPr>
            <p:nvPr/>
          </p:nvSpPr>
          <p:spPr bwMode="gray">
            <a:xfrm>
              <a:off x="2703" y="3556"/>
              <a:ext cx="1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5</a:t>
              </a:r>
            </a:p>
          </p:txBody>
        </p:sp>
        <p:sp>
          <p:nvSpPr>
            <p:cNvPr id="18478" name="Text Box 46"/>
            <p:cNvSpPr txBox="1">
              <a:spLocks noChangeArrowheads="1"/>
            </p:cNvSpPr>
            <p:nvPr/>
          </p:nvSpPr>
          <p:spPr bwMode="gray">
            <a:xfrm>
              <a:off x="2895" y="3556"/>
              <a:ext cx="1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6</a:t>
              </a:r>
            </a:p>
          </p:txBody>
        </p:sp>
        <p:sp>
          <p:nvSpPr>
            <p:cNvPr id="18479" name="Text Box 47"/>
            <p:cNvSpPr txBox="1">
              <a:spLocks noChangeArrowheads="1"/>
            </p:cNvSpPr>
            <p:nvPr/>
          </p:nvSpPr>
          <p:spPr bwMode="gray">
            <a:xfrm>
              <a:off x="3087" y="3556"/>
              <a:ext cx="1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7</a:t>
              </a:r>
            </a:p>
          </p:txBody>
        </p:sp>
        <p:sp>
          <p:nvSpPr>
            <p:cNvPr id="18480" name="Text Box 48"/>
            <p:cNvSpPr txBox="1">
              <a:spLocks noChangeArrowheads="1"/>
            </p:cNvSpPr>
            <p:nvPr/>
          </p:nvSpPr>
          <p:spPr bwMode="gray">
            <a:xfrm>
              <a:off x="3279" y="3556"/>
              <a:ext cx="1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8</a:t>
              </a:r>
            </a:p>
          </p:txBody>
        </p:sp>
        <p:sp>
          <p:nvSpPr>
            <p:cNvPr id="18481" name="Text Box 49"/>
            <p:cNvSpPr txBox="1">
              <a:spLocks noChangeArrowheads="1"/>
            </p:cNvSpPr>
            <p:nvPr/>
          </p:nvSpPr>
          <p:spPr bwMode="gray">
            <a:xfrm>
              <a:off x="3471" y="3556"/>
              <a:ext cx="1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9</a:t>
              </a:r>
            </a:p>
          </p:txBody>
        </p:sp>
        <p:sp>
          <p:nvSpPr>
            <p:cNvPr id="18482" name="Text Box 50"/>
            <p:cNvSpPr txBox="1">
              <a:spLocks noChangeArrowheads="1"/>
            </p:cNvSpPr>
            <p:nvPr/>
          </p:nvSpPr>
          <p:spPr bwMode="gray">
            <a:xfrm>
              <a:off x="3663" y="3556"/>
              <a:ext cx="21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10</a:t>
              </a:r>
            </a:p>
          </p:txBody>
        </p:sp>
        <p:sp>
          <p:nvSpPr>
            <p:cNvPr id="18483" name="Text Box 51"/>
            <p:cNvSpPr txBox="1">
              <a:spLocks noChangeArrowheads="1"/>
            </p:cNvSpPr>
            <p:nvPr/>
          </p:nvSpPr>
          <p:spPr bwMode="gray">
            <a:xfrm>
              <a:off x="1647" y="2836"/>
              <a:ext cx="1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3</a:t>
              </a:r>
            </a:p>
          </p:txBody>
        </p:sp>
        <p:sp>
          <p:nvSpPr>
            <p:cNvPr id="18484" name="Text Box 52"/>
            <p:cNvSpPr txBox="1">
              <a:spLocks noChangeArrowheads="1"/>
            </p:cNvSpPr>
            <p:nvPr/>
          </p:nvSpPr>
          <p:spPr bwMode="gray">
            <a:xfrm>
              <a:off x="1647" y="2644"/>
              <a:ext cx="1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4</a:t>
              </a:r>
            </a:p>
          </p:txBody>
        </p:sp>
        <p:sp>
          <p:nvSpPr>
            <p:cNvPr id="18485" name="Text Box 53"/>
            <p:cNvSpPr txBox="1">
              <a:spLocks noChangeArrowheads="1"/>
            </p:cNvSpPr>
            <p:nvPr/>
          </p:nvSpPr>
          <p:spPr bwMode="gray">
            <a:xfrm>
              <a:off x="1647" y="2452"/>
              <a:ext cx="1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5</a:t>
              </a:r>
            </a:p>
          </p:txBody>
        </p:sp>
        <p:sp>
          <p:nvSpPr>
            <p:cNvPr id="18486" name="Text Box 54"/>
            <p:cNvSpPr txBox="1">
              <a:spLocks noChangeArrowheads="1"/>
            </p:cNvSpPr>
            <p:nvPr/>
          </p:nvSpPr>
          <p:spPr bwMode="gray">
            <a:xfrm>
              <a:off x="1647" y="2260"/>
              <a:ext cx="1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6</a:t>
              </a:r>
            </a:p>
          </p:txBody>
        </p:sp>
        <p:grpSp>
          <p:nvGrpSpPr>
            <p:cNvPr id="18510" name="Group 78"/>
            <p:cNvGrpSpPr>
              <a:grpSpLocks/>
            </p:cNvGrpSpPr>
            <p:nvPr/>
          </p:nvGrpSpPr>
          <p:grpSpPr bwMode="auto">
            <a:xfrm>
              <a:off x="2607" y="2184"/>
              <a:ext cx="288" cy="576"/>
              <a:chOff x="2607" y="2184"/>
              <a:chExt cx="288" cy="576"/>
            </a:xfrm>
          </p:grpSpPr>
          <p:sp>
            <p:nvSpPr>
              <p:cNvPr id="18492" name="Rectangle 60"/>
              <p:cNvSpPr>
                <a:spLocks noChangeArrowheads="1"/>
              </p:cNvSpPr>
              <p:nvPr/>
            </p:nvSpPr>
            <p:spPr bwMode="auto">
              <a:xfrm>
                <a:off x="2607" y="2472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000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93" name="AutoShape 61"/>
              <p:cNvSpPr>
                <a:spLocks noChangeArrowheads="1"/>
              </p:cNvSpPr>
              <p:nvPr/>
            </p:nvSpPr>
            <p:spPr bwMode="auto">
              <a:xfrm>
                <a:off x="2607" y="2184"/>
                <a:ext cx="288" cy="288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>
                <a:solidFill>
                  <a:srgbClr val="000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8487" name="Line 55"/>
            <p:cNvSpPr>
              <a:spLocks noChangeShapeType="1"/>
            </p:cNvSpPr>
            <p:nvPr/>
          </p:nvSpPr>
          <p:spPr bwMode="auto">
            <a:xfrm flipV="1">
              <a:off x="2107" y="2766"/>
              <a:ext cx="492" cy="48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8509" name="Group 77"/>
            <p:cNvGrpSpPr>
              <a:grpSpLocks/>
            </p:cNvGrpSpPr>
            <p:nvPr/>
          </p:nvGrpSpPr>
          <p:grpSpPr bwMode="auto">
            <a:xfrm>
              <a:off x="1835" y="2937"/>
              <a:ext cx="288" cy="576"/>
              <a:chOff x="1839" y="2929"/>
              <a:chExt cx="288" cy="576"/>
            </a:xfrm>
          </p:grpSpPr>
          <p:sp>
            <p:nvSpPr>
              <p:cNvPr id="18499" name="Rectangle 67"/>
              <p:cNvSpPr>
                <a:spLocks noChangeArrowheads="1"/>
              </p:cNvSpPr>
              <p:nvPr/>
            </p:nvSpPr>
            <p:spPr bwMode="auto">
              <a:xfrm>
                <a:off x="1839" y="3239"/>
                <a:ext cx="288" cy="26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000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00" name="AutoShape 68"/>
              <p:cNvSpPr>
                <a:spLocks noChangeArrowheads="1"/>
              </p:cNvSpPr>
              <p:nvPr/>
            </p:nvSpPr>
            <p:spPr bwMode="auto">
              <a:xfrm>
                <a:off x="1839" y="2929"/>
                <a:ext cx="288" cy="31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>
                <a:solidFill>
                  <a:srgbClr val="000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D3A0B1-C1B5-5B4C-98CA-063AA7C40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2693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DF293-93D8-591E-D5CE-7D5C7FB39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Translation – 2D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62D73-F78B-082D-8642-22D9FADE1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displacement is the vector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 =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+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new point 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(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x,y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) can be found by adding translation distance (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,t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to the old point 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x,y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) 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US" dirty="0"/>
          </a:p>
        </p:txBody>
      </p:sp>
      <p:graphicFrame>
        <p:nvGraphicFramePr>
          <p:cNvPr id="6" name="Object 30">
            <a:extLst>
              <a:ext uri="{FF2B5EF4-FFF2-40B4-BE49-F238E27FC236}">
                <a16:creationId xmlns:a16="http://schemas.microsoft.com/office/drawing/2014/main" id="{ABDAA617-9E94-3D7E-0F41-E1DF6DCC20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597342"/>
              </p:ext>
            </p:extLst>
          </p:nvPr>
        </p:nvGraphicFramePr>
        <p:xfrm>
          <a:off x="1192560" y="2275382"/>
          <a:ext cx="4987254" cy="535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47840" imgH="241200" progId="Equation.3">
                  <p:embed/>
                </p:oleObj>
              </mc:Choice>
              <mc:Fallback>
                <p:oleObj name="Equation" r:id="rId2" imgW="2247840" imgH="241200" progId="Equation.3">
                  <p:embed/>
                  <p:pic>
                    <p:nvPicPr>
                      <p:cNvPr id="515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560" y="2275382"/>
                        <a:ext cx="4987254" cy="5353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28">
            <a:extLst>
              <a:ext uri="{FF2B5EF4-FFF2-40B4-BE49-F238E27FC236}">
                <a16:creationId xmlns:a16="http://schemas.microsoft.com/office/drawing/2014/main" id="{E9B048E8-D286-6FAA-2731-580BEB63D4C4}"/>
              </a:ext>
            </a:extLst>
          </p:cNvPr>
          <p:cNvGrpSpPr>
            <a:grpSpLocks/>
          </p:cNvGrpSpPr>
          <p:nvPr/>
        </p:nvGrpSpPr>
        <p:grpSpPr bwMode="auto">
          <a:xfrm>
            <a:off x="8108830" y="3635733"/>
            <a:ext cx="2819400" cy="1981200"/>
            <a:chOff x="1872" y="1104"/>
            <a:chExt cx="1776" cy="1248"/>
          </a:xfrm>
        </p:grpSpPr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B4FBA2FE-FB90-A35C-EC4F-B1274C813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2" y="1104"/>
              <a:ext cx="1536" cy="1248"/>
            </a:xfrm>
            <a:custGeom>
              <a:avLst/>
              <a:gdLst>
                <a:gd name="T0" fmla="*/ 0 w 1536"/>
                <a:gd name="T1" fmla="*/ 0 h 1248"/>
                <a:gd name="T2" fmla="*/ 0 w 1536"/>
                <a:gd name="T3" fmla="*/ 1248 h 1248"/>
                <a:gd name="T4" fmla="*/ 1536 w 1536"/>
                <a:gd name="T5" fmla="*/ 1248 h 1248"/>
                <a:gd name="T6" fmla="*/ 0 60000 65536"/>
                <a:gd name="T7" fmla="*/ 0 60000 65536"/>
                <a:gd name="T8" fmla="*/ 0 60000 65536"/>
                <a:gd name="T9" fmla="*/ 0 w 1536"/>
                <a:gd name="T10" fmla="*/ 0 h 1248"/>
                <a:gd name="T11" fmla="*/ 1536 w 1536"/>
                <a:gd name="T12" fmla="*/ 1248 h 12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36" h="1248">
                  <a:moveTo>
                    <a:pt x="0" y="0"/>
                  </a:moveTo>
                  <a:lnTo>
                    <a:pt x="0" y="1248"/>
                  </a:lnTo>
                  <a:lnTo>
                    <a:pt x="1536" y="124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9" name="Group 17">
              <a:extLst>
                <a:ext uri="{FF2B5EF4-FFF2-40B4-BE49-F238E27FC236}">
                  <a16:creationId xmlns:a16="http://schemas.microsoft.com/office/drawing/2014/main" id="{CC5CF1D8-DD31-D3E5-2F62-EA21C5A395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1440"/>
              <a:ext cx="672" cy="576"/>
              <a:chOff x="2064" y="1440"/>
              <a:chExt cx="672" cy="576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1395C585-1BD0-984D-0BF8-2755FA2F39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4" y="1440"/>
                <a:ext cx="672" cy="576"/>
              </a:xfrm>
              <a:custGeom>
                <a:avLst/>
                <a:gdLst>
                  <a:gd name="T0" fmla="*/ 96 w 672"/>
                  <a:gd name="T1" fmla="*/ 528 h 576"/>
                  <a:gd name="T2" fmla="*/ 0 w 672"/>
                  <a:gd name="T3" fmla="*/ 432 h 576"/>
                  <a:gd name="T4" fmla="*/ 48 w 672"/>
                  <a:gd name="T5" fmla="*/ 192 h 576"/>
                  <a:gd name="T6" fmla="*/ 240 w 672"/>
                  <a:gd name="T7" fmla="*/ 48 h 576"/>
                  <a:gd name="T8" fmla="*/ 384 w 672"/>
                  <a:gd name="T9" fmla="*/ 144 h 576"/>
                  <a:gd name="T10" fmla="*/ 576 w 672"/>
                  <a:gd name="T11" fmla="*/ 0 h 576"/>
                  <a:gd name="T12" fmla="*/ 672 w 672"/>
                  <a:gd name="T13" fmla="*/ 240 h 576"/>
                  <a:gd name="T14" fmla="*/ 576 w 672"/>
                  <a:gd name="T15" fmla="*/ 432 h 576"/>
                  <a:gd name="T16" fmla="*/ 288 w 672"/>
                  <a:gd name="T17" fmla="*/ 576 h 576"/>
                  <a:gd name="T18" fmla="*/ 96 w 672"/>
                  <a:gd name="T19" fmla="*/ 528 h 5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72"/>
                  <a:gd name="T31" fmla="*/ 0 h 576"/>
                  <a:gd name="T32" fmla="*/ 672 w 672"/>
                  <a:gd name="T33" fmla="*/ 576 h 5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72" h="576">
                    <a:moveTo>
                      <a:pt x="96" y="528"/>
                    </a:moveTo>
                    <a:lnTo>
                      <a:pt x="0" y="432"/>
                    </a:lnTo>
                    <a:lnTo>
                      <a:pt x="48" y="192"/>
                    </a:lnTo>
                    <a:lnTo>
                      <a:pt x="240" y="48"/>
                    </a:lnTo>
                    <a:lnTo>
                      <a:pt x="384" y="144"/>
                    </a:lnTo>
                    <a:lnTo>
                      <a:pt x="576" y="0"/>
                    </a:lnTo>
                    <a:lnTo>
                      <a:pt x="672" y="240"/>
                    </a:lnTo>
                    <a:lnTo>
                      <a:pt x="576" y="432"/>
                    </a:lnTo>
                    <a:lnTo>
                      <a:pt x="288" y="576"/>
                    </a:lnTo>
                    <a:lnTo>
                      <a:pt x="96" y="528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AF26EF65-3D4A-F3DB-DB6C-226C2E8F8A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1776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E2E7E7BB-4540-1FD8-5160-19AD1469FE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76" y="1116"/>
              <a:ext cx="672" cy="576"/>
              <a:chOff x="2064" y="1440"/>
              <a:chExt cx="672" cy="576"/>
            </a:xfrm>
          </p:grpSpPr>
          <p:sp>
            <p:nvSpPr>
              <p:cNvPr id="14" name="Freeform 19">
                <a:extLst>
                  <a:ext uri="{FF2B5EF4-FFF2-40B4-BE49-F238E27FC236}">
                    <a16:creationId xmlns:a16="http://schemas.microsoft.com/office/drawing/2014/main" id="{1219680F-EAED-04E4-5670-A58E658C2D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4" y="1440"/>
                <a:ext cx="672" cy="576"/>
              </a:xfrm>
              <a:custGeom>
                <a:avLst/>
                <a:gdLst>
                  <a:gd name="T0" fmla="*/ 96 w 672"/>
                  <a:gd name="T1" fmla="*/ 528 h 576"/>
                  <a:gd name="T2" fmla="*/ 0 w 672"/>
                  <a:gd name="T3" fmla="*/ 432 h 576"/>
                  <a:gd name="T4" fmla="*/ 48 w 672"/>
                  <a:gd name="T5" fmla="*/ 192 h 576"/>
                  <a:gd name="T6" fmla="*/ 240 w 672"/>
                  <a:gd name="T7" fmla="*/ 48 h 576"/>
                  <a:gd name="T8" fmla="*/ 384 w 672"/>
                  <a:gd name="T9" fmla="*/ 144 h 576"/>
                  <a:gd name="T10" fmla="*/ 576 w 672"/>
                  <a:gd name="T11" fmla="*/ 0 h 576"/>
                  <a:gd name="T12" fmla="*/ 672 w 672"/>
                  <a:gd name="T13" fmla="*/ 240 h 576"/>
                  <a:gd name="T14" fmla="*/ 576 w 672"/>
                  <a:gd name="T15" fmla="*/ 432 h 576"/>
                  <a:gd name="T16" fmla="*/ 288 w 672"/>
                  <a:gd name="T17" fmla="*/ 576 h 576"/>
                  <a:gd name="T18" fmla="*/ 96 w 672"/>
                  <a:gd name="T19" fmla="*/ 528 h 5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72"/>
                  <a:gd name="T31" fmla="*/ 0 h 576"/>
                  <a:gd name="T32" fmla="*/ 672 w 672"/>
                  <a:gd name="T33" fmla="*/ 576 h 5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72" h="576">
                    <a:moveTo>
                      <a:pt x="96" y="528"/>
                    </a:moveTo>
                    <a:lnTo>
                      <a:pt x="0" y="432"/>
                    </a:lnTo>
                    <a:lnTo>
                      <a:pt x="48" y="192"/>
                    </a:lnTo>
                    <a:lnTo>
                      <a:pt x="240" y="48"/>
                    </a:lnTo>
                    <a:lnTo>
                      <a:pt x="384" y="144"/>
                    </a:lnTo>
                    <a:lnTo>
                      <a:pt x="576" y="0"/>
                    </a:lnTo>
                    <a:lnTo>
                      <a:pt x="672" y="240"/>
                    </a:lnTo>
                    <a:lnTo>
                      <a:pt x="576" y="432"/>
                    </a:lnTo>
                    <a:lnTo>
                      <a:pt x="288" y="576"/>
                    </a:lnTo>
                    <a:lnTo>
                      <a:pt x="96" y="528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5" name="Oval 20">
                <a:extLst>
                  <a:ext uri="{FF2B5EF4-FFF2-40B4-BE49-F238E27FC236}">
                    <a16:creationId xmlns:a16="http://schemas.microsoft.com/office/drawing/2014/main" id="{4D0B33E0-5571-33FD-16B5-A24CC3EA61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1776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11" name="Line 24">
              <a:extLst>
                <a:ext uri="{FF2B5EF4-FFF2-40B4-BE49-F238E27FC236}">
                  <a16:creationId xmlns:a16="http://schemas.microsoft.com/office/drawing/2014/main" id="{556CB705-3704-2B3F-B7CD-78A26E281B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70" y="1470"/>
              <a:ext cx="91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 Box 25">
              <a:extLst>
                <a:ext uri="{FF2B5EF4-FFF2-40B4-BE49-F238E27FC236}">
                  <a16:creationId xmlns:a16="http://schemas.microsoft.com/office/drawing/2014/main" id="{E987B727-707C-B571-E07C-48C016D24F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1" y="1806"/>
              <a:ext cx="14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/>
                <a:t>P</a:t>
              </a:r>
            </a:p>
          </p:txBody>
        </p:sp>
        <p:sp>
          <p:nvSpPr>
            <p:cNvPr id="13" name="Text Box 26">
              <a:extLst>
                <a:ext uri="{FF2B5EF4-FFF2-40B4-BE49-F238E27FC236}">
                  <a16:creationId xmlns:a16="http://schemas.microsoft.com/office/drawing/2014/main" id="{442882CB-664B-6186-C098-BED6DBA62C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2" y="1491"/>
              <a:ext cx="14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/>
                <a:t>P’</a:t>
              </a:r>
            </a:p>
          </p:txBody>
        </p:sp>
      </p:grpSp>
      <p:grpSp>
        <p:nvGrpSpPr>
          <p:cNvPr id="18" name="Group 132">
            <a:extLst>
              <a:ext uri="{FF2B5EF4-FFF2-40B4-BE49-F238E27FC236}">
                <a16:creationId xmlns:a16="http://schemas.microsoft.com/office/drawing/2014/main" id="{8E50610A-DBED-E9CF-8993-D5D4AFCE677C}"/>
              </a:ext>
            </a:extLst>
          </p:cNvPr>
          <p:cNvGrpSpPr>
            <a:grpSpLocks/>
          </p:cNvGrpSpPr>
          <p:nvPr/>
        </p:nvGrpSpPr>
        <p:grpSpPr bwMode="auto">
          <a:xfrm>
            <a:off x="151617" y="3127016"/>
            <a:ext cx="8632827" cy="1676400"/>
            <a:chOff x="-527" y="2352"/>
            <a:chExt cx="5438" cy="1056"/>
          </a:xfrm>
        </p:grpSpPr>
        <p:sp>
          <p:nvSpPr>
            <p:cNvPr id="19" name="Rectangle 70">
              <a:extLst>
                <a:ext uri="{FF2B5EF4-FFF2-40B4-BE49-F238E27FC236}">
                  <a16:creationId xmlns:a16="http://schemas.microsoft.com/office/drawing/2014/main" id="{9CAD3026-1CD3-3CD5-01CF-41FF0F3E57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5" y="3028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20" name="Rectangle 71">
              <a:extLst>
                <a:ext uri="{FF2B5EF4-FFF2-40B4-BE49-F238E27FC236}">
                  <a16:creationId xmlns:a16="http://schemas.microsoft.com/office/drawing/2014/main" id="{CA2CB7A1-5859-681B-32A3-2C0D5880CE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5" y="3187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û</a:t>
              </a:r>
              <a:endParaRPr lang="en-US" altLang="en-US"/>
            </a:p>
          </p:txBody>
        </p:sp>
        <p:sp>
          <p:nvSpPr>
            <p:cNvPr id="21" name="Rectangle 72">
              <a:extLst>
                <a:ext uri="{FF2B5EF4-FFF2-40B4-BE49-F238E27FC236}">
                  <a16:creationId xmlns:a16="http://schemas.microsoft.com/office/drawing/2014/main" id="{E7C9005A-32BD-0F2F-D9B1-6682207DA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5" y="2851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ù</a:t>
              </a:r>
              <a:endParaRPr lang="en-US" altLang="en-US"/>
            </a:p>
          </p:txBody>
        </p:sp>
        <p:sp>
          <p:nvSpPr>
            <p:cNvPr id="22" name="Rectangle 73">
              <a:extLst>
                <a:ext uri="{FF2B5EF4-FFF2-40B4-BE49-F238E27FC236}">
                  <a16:creationId xmlns:a16="http://schemas.microsoft.com/office/drawing/2014/main" id="{EB809861-ECFA-892B-C323-E636276808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3028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23" name="Rectangle 74">
              <a:extLst>
                <a:ext uri="{FF2B5EF4-FFF2-40B4-BE49-F238E27FC236}">
                  <a16:creationId xmlns:a16="http://schemas.microsoft.com/office/drawing/2014/main" id="{CEF2C779-49E2-72A6-7835-6C31C0002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3187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ë</a:t>
              </a:r>
              <a:endParaRPr lang="en-US" altLang="en-US"/>
            </a:p>
          </p:txBody>
        </p:sp>
        <p:sp>
          <p:nvSpPr>
            <p:cNvPr id="24" name="Rectangle 75">
              <a:extLst>
                <a:ext uri="{FF2B5EF4-FFF2-40B4-BE49-F238E27FC236}">
                  <a16:creationId xmlns:a16="http://schemas.microsoft.com/office/drawing/2014/main" id="{557ED03F-D05C-A396-52CB-B04C91753B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851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é</a:t>
              </a:r>
              <a:endParaRPr lang="en-US" altLang="en-US"/>
            </a:p>
          </p:txBody>
        </p:sp>
        <p:sp>
          <p:nvSpPr>
            <p:cNvPr id="25" name="Rectangle 76">
              <a:extLst>
                <a:ext uri="{FF2B5EF4-FFF2-40B4-BE49-F238E27FC236}">
                  <a16:creationId xmlns:a16="http://schemas.microsoft.com/office/drawing/2014/main" id="{B4956000-266D-F433-DF42-18E3C20E8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3" y="2987"/>
              <a:ext cx="10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/>
            </a:p>
          </p:txBody>
        </p:sp>
        <p:sp>
          <p:nvSpPr>
            <p:cNvPr id="26" name="Rectangle 77">
              <a:extLst>
                <a:ext uri="{FF2B5EF4-FFF2-40B4-BE49-F238E27FC236}">
                  <a16:creationId xmlns:a16="http://schemas.microsoft.com/office/drawing/2014/main" id="{BD0859EA-4EFC-0E8F-3B2F-C27D3084AE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5" y="3042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27" name="Rectangle 78">
              <a:extLst>
                <a:ext uri="{FF2B5EF4-FFF2-40B4-BE49-F238E27FC236}">
                  <a16:creationId xmlns:a16="http://schemas.microsoft.com/office/drawing/2014/main" id="{50C47715-763D-DB0B-7795-09F2E987FB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5" y="3173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û</a:t>
              </a:r>
              <a:endParaRPr lang="en-US" altLang="en-US"/>
            </a:p>
          </p:txBody>
        </p:sp>
        <p:sp>
          <p:nvSpPr>
            <p:cNvPr id="28" name="Rectangle 79">
              <a:extLst>
                <a:ext uri="{FF2B5EF4-FFF2-40B4-BE49-F238E27FC236}">
                  <a16:creationId xmlns:a16="http://schemas.microsoft.com/office/drawing/2014/main" id="{33771BFF-A7AB-D2D4-2417-CD7E71ED9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5" y="2865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ù</a:t>
              </a:r>
              <a:endParaRPr lang="en-US" altLang="en-US"/>
            </a:p>
          </p:txBody>
        </p:sp>
        <p:sp>
          <p:nvSpPr>
            <p:cNvPr id="29" name="Rectangle 80">
              <a:extLst>
                <a:ext uri="{FF2B5EF4-FFF2-40B4-BE49-F238E27FC236}">
                  <a16:creationId xmlns:a16="http://schemas.microsoft.com/office/drawing/2014/main" id="{C31B31A9-75BD-BF43-3E08-9AD2D764E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9" y="3042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30" name="Rectangle 81">
              <a:extLst>
                <a:ext uri="{FF2B5EF4-FFF2-40B4-BE49-F238E27FC236}">
                  <a16:creationId xmlns:a16="http://schemas.microsoft.com/office/drawing/2014/main" id="{0106977F-CD36-2864-41E0-154C71F86A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9" y="3173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ë</a:t>
              </a:r>
              <a:endParaRPr lang="en-US" altLang="en-US"/>
            </a:p>
          </p:txBody>
        </p:sp>
        <p:sp>
          <p:nvSpPr>
            <p:cNvPr id="31" name="Rectangle 82">
              <a:extLst>
                <a:ext uri="{FF2B5EF4-FFF2-40B4-BE49-F238E27FC236}">
                  <a16:creationId xmlns:a16="http://schemas.microsoft.com/office/drawing/2014/main" id="{99FF4410-40AD-59FF-8803-F64D7243FE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9" y="2865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é</a:t>
              </a:r>
              <a:endParaRPr lang="en-US" altLang="en-US"/>
            </a:p>
          </p:txBody>
        </p:sp>
        <p:sp>
          <p:nvSpPr>
            <p:cNvPr id="32" name="Rectangle 83">
              <a:extLst>
                <a:ext uri="{FF2B5EF4-FFF2-40B4-BE49-F238E27FC236}">
                  <a16:creationId xmlns:a16="http://schemas.microsoft.com/office/drawing/2014/main" id="{7916419B-25CE-2785-37BD-8DA172265A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9" y="3118"/>
              <a:ext cx="45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¢</a:t>
              </a:r>
              <a:endParaRPr lang="en-US" altLang="en-US"/>
            </a:p>
          </p:txBody>
        </p:sp>
        <p:sp>
          <p:nvSpPr>
            <p:cNvPr id="33" name="Rectangle 84">
              <a:extLst>
                <a:ext uri="{FF2B5EF4-FFF2-40B4-BE49-F238E27FC236}">
                  <a16:creationId xmlns:a16="http://schemas.microsoft.com/office/drawing/2014/main" id="{C0DA7B17-A161-38F9-1045-BA8ADC1E55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" y="2840"/>
              <a:ext cx="45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¢</a:t>
              </a:r>
              <a:endParaRPr lang="en-US" altLang="en-US"/>
            </a:p>
          </p:txBody>
        </p:sp>
        <p:sp>
          <p:nvSpPr>
            <p:cNvPr id="34" name="Rectangle 85">
              <a:extLst>
                <a:ext uri="{FF2B5EF4-FFF2-40B4-BE49-F238E27FC236}">
                  <a16:creationId xmlns:a16="http://schemas.microsoft.com/office/drawing/2014/main" id="{59D66B0F-51D1-B181-52F1-593C151F4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2" y="2987"/>
              <a:ext cx="10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/>
            </a:p>
          </p:txBody>
        </p:sp>
        <p:sp>
          <p:nvSpPr>
            <p:cNvPr id="35" name="Rectangle 86">
              <a:extLst>
                <a:ext uri="{FF2B5EF4-FFF2-40B4-BE49-F238E27FC236}">
                  <a16:creationId xmlns:a16="http://schemas.microsoft.com/office/drawing/2014/main" id="{BF0A44FE-DD55-D53F-2367-6E64008A7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8" y="2976"/>
              <a:ext cx="45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¢</a:t>
              </a:r>
              <a:endParaRPr lang="en-US" altLang="en-US"/>
            </a:p>
          </p:txBody>
        </p:sp>
        <p:sp>
          <p:nvSpPr>
            <p:cNvPr id="36" name="Rectangle 87">
              <a:extLst>
                <a:ext uri="{FF2B5EF4-FFF2-40B4-BE49-F238E27FC236}">
                  <a16:creationId xmlns:a16="http://schemas.microsoft.com/office/drawing/2014/main" id="{1BAF8ADD-CCBA-17B4-B02C-C0552F6A0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3" y="3056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37" name="Rectangle 88">
              <a:extLst>
                <a:ext uri="{FF2B5EF4-FFF2-40B4-BE49-F238E27FC236}">
                  <a16:creationId xmlns:a16="http://schemas.microsoft.com/office/drawing/2014/main" id="{2EFC5079-5693-CC73-240D-533761036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3" y="3187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û</a:t>
              </a:r>
              <a:endParaRPr lang="en-US" altLang="en-US"/>
            </a:p>
          </p:txBody>
        </p:sp>
        <p:sp>
          <p:nvSpPr>
            <p:cNvPr id="38" name="Rectangle 89">
              <a:extLst>
                <a:ext uri="{FF2B5EF4-FFF2-40B4-BE49-F238E27FC236}">
                  <a16:creationId xmlns:a16="http://schemas.microsoft.com/office/drawing/2014/main" id="{D4643694-F8CE-B6A7-AC77-90D8A79D7B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3" y="2879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ù</a:t>
              </a:r>
              <a:endParaRPr lang="en-US" altLang="en-US"/>
            </a:p>
          </p:txBody>
        </p:sp>
        <p:sp>
          <p:nvSpPr>
            <p:cNvPr id="39" name="Rectangle 90">
              <a:extLst>
                <a:ext uri="{FF2B5EF4-FFF2-40B4-BE49-F238E27FC236}">
                  <a16:creationId xmlns:a16="http://schemas.microsoft.com/office/drawing/2014/main" id="{5F025E80-90FB-66FA-F327-6A048DB500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7" y="3056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40" name="Rectangle 91">
              <a:extLst>
                <a:ext uri="{FF2B5EF4-FFF2-40B4-BE49-F238E27FC236}">
                  <a16:creationId xmlns:a16="http://schemas.microsoft.com/office/drawing/2014/main" id="{2E13E4D3-005F-BFB3-6555-8E57DF5A9F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7" y="3187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ë</a:t>
              </a:r>
              <a:endParaRPr lang="en-US" altLang="en-US"/>
            </a:p>
          </p:txBody>
        </p:sp>
        <p:sp>
          <p:nvSpPr>
            <p:cNvPr id="41" name="Rectangle 92">
              <a:extLst>
                <a:ext uri="{FF2B5EF4-FFF2-40B4-BE49-F238E27FC236}">
                  <a16:creationId xmlns:a16="http://schemas.microsoft.com/office/drawing/2014/main" id="{1E6F7466-E032-E952-AAE8-9A65C7EE9B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7" y="2879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é</a:t>
              </a:r>
              <a:endParaRPr lang="en-US" altLang="en-US"/>
            </a:p>
          </p:txBody>
        </p:sp>
        <p:sp>
          <p:nvSpPr>
            <p:cNvPr id="42" name="Rectangle 93">
              <a:extLst>
                <a:ext uri="{FF2B5EF4-FFF2-40B4-BE49-F238E27FC236}">
                  <a16:creationId xmlns:a16="http://schemas.microsoft.com/office/drawing/2014/main" id="{D50BEF10-58FA-CCEC-11DA-6B57C2C42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" y="3001"/>
              <a:ext cx="10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/>
            </a:p>
          </p:txBody>
        </p:sp>
        <p:sp>
          <p:nvSpPr>
            <p:cNvPr id="43" name="Rectangle 113">
              <a:extLst>
                <a:ext uri="{FF2B5EF4-FFF2-40B4-BE49-F238E27FC236}">
                  <a16:creationId xmlns:a16="http://schemas.microsoft.com/office/drawing/2014/main" id="{D4D7DB9F-8247-C44D-D45A-AE78E2EFAA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6" y="3137"/>
              <a:ext cx="5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en-US" altLang="en-US"/>
            </a:p>
          </p:txBody>
        </p:sp>
        <p:sp>
          <p:nvSpPr>
            <p:cNvPr id="44" name="Rectangle 114">
              <a:extLst>
                <a:ext uri="{FF2B5EF4-FFF2-40B4-BE49-F238E27FC236}">
                  <a16:creationId xmlns:a16="http://schemas.microsoft.com/office/drawing/2014/main" id="{161C74DB-B335-1DFC-BE67-05306895F4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9" y="2859"/>
              <a:ext cx="5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en-US" altLang="en-US"/>
            </a:p>
          </p:txBody>
        </p:sp>
        <p:sp>
          <p:nvSpPr>
            <p:cNvPr id="45" name="Rectangle 115">
              <a:extLst>
                <a:ext uri="{FF2B5EF4-FFF2-40B4-BE49-F238E27FC236}">
                  <a16:creationId xmlns:a16="http://schemas.microsoft.com/office/drawing/2014/main" id="{B9566437-9BA3-D8B8-E824-8E47AF73C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5" y="3008"/>
              <a:ext cx="10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en-US" altLang="en-US"/>
            </a:p>
          </p:txBody>
        </p:sp>
        <p:sp>
          <p:nvSpPr>
            <p:cNvPr id="46" name="Rectangle 116">
              <a:extLst>
                <a:ext uri="{FF2B5EF4-FFF2-40B4-BE49-F238E27FC236}">
                  <a16:creationId xmlns:a16="http://schemas.microsoft.com/office/drawing/2014/main" id="{3A0D5C95-F7E0-88FF-A5FB-77FAA81C95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2" y="3150"/>
              <a:ext cx="8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endParaRPr lang="en-US" altLang="en-US"/>
            </a:p>
          </p:txBody>
        </p:sp>
        <p:sp>
          <p:nvSpPr>
            <p:cNvPr id="47" name="Rectangle 117">
              <a:extLst>
                <a:ext uri="{FF2B5EF4-FFF2-40B4-BE49-F238E27FC236}">
                  <a16:creationId xmlns:a16="http://schemas.microsoft.com/office/drawing/2014/main" id="{B90A3E76-C58E-F1C6-C62C-FED9AB8FF2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9" y="2872"/>
              <a:ext cx="8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</a:t>
              </a:r>
              <a:endParaRPr lang="en-US" altLang="en-US"/>
            </a:p>
          </p:txBody>
        </p:sp>
        <p:sp>
          <p:nvSpPr>
            <p:cNvPr id="48" name="Rectangle 118">
              <a:extLst>
                <a:ext uri="{FF2B5EF4-FFF2-40B4-BE49-F238E27FC236}">
                  <a16:creationId xmlns:a16="http://schemas.microsoft.com/office/drawing/2014/main" id="{F67D30FE-4443-D3F4-7817-43CADA60BE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2" y="3008"/>
              <a:ext cx="11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P</a:t>
              </a:r>
              <a:endParaRPr lang="en-US" altLang="en-US"/>
            </a:p>
          </p:txBody>
        </p:sp>
        <p:sp>
          <p:nvSpPr>
            <p:cNvPr id="49" name="Rectangle 119">
              <a:extLst>
                <a:ext uri="{FF2B5EF4-FFF2-40B4-BE49-F238E27FC236}">
                  <a16:creationId xmlns:a16="http://schemas.microsoft.com/office/drawing/2014/main" id="{DA84F243-93D8-E3AC-8070-913EA6E766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" y="3164"/>
              <a:ext cx="8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endParaRPr lang="en-US" altLang="en-US"/>
            </a:p>
          </p:txBody>
        </p:sp>
        <p:sp>
          <p:nvSpPr>
            <p:cNvPr id="50" name="Rectangle 120">
              <a:extLst>
                <a:ext uri="{FF2B5EF4-FFF2-40B4-BE49-F238E27FC236}">
                  <a16:creationId xmlns:a16="http://schemas.microsoft.com/office/drawing/2014/main" id="{CE33B683-885A-A6A5-1EBE-955A490FD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2886"/>
              <a:ext cx="8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</a:t>
              </a:r>
              <a:endParaRPr lang="en-US" altLang="en-US"/>
            </a:p>
          </p:txBody>
        </p:sp>
        <p:sp>
          <p:nvSpPr>
            <p:cNvPr id="51" name="Rectangle 121">
              <a:extLst>
                <a:ext uri="{FF2B5EF4-FFF2-40B4-BE49-F238E27FC236}">
                  <a16:creationId xmlns:a16="http://schemas.microsoft.com/office/drawing/2014/main" id="{F401A03F-1490-DB41-D5B1-222D21C8F7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" y="3022"/>
              <a:ext cx="11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P</a:t>
              </a:r>
              <a:endParaRPr lang="en-US" altLang="en-US"/>
            </a:p>
          </p:txBody>
        </p:sp>
        <p:sp>
          <p:nvSpPr>
            <p:cNvPr id="52" name="Rectangle 124">
              <a:extLst>
                <a:ext uri="{FF2B5EF4-FFF2-40B4-BE49-F238E27FC236}">
                  <a16:creationId xmlns:a16="http://schemas.microsoft.com/office/drawing/2014/main" id="{83E0D327-C5F2-09B9-DE15-DC9131BD2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9" y="3252"/>
              <a:ext cx="5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endParaRPr lang="en-US" altLang="en-US"/>
            </a:p>
          </p:txBody>
        </p:sp>
        <p:sp>
          <p:nvSpPr>
            <p:cNvPr id="53" name="Rectangle 125">
              <a:extLst>
                <a:ext uri="{FF2B5EF4-FFF2-40B4-BE49-F238E27FC236}">
                  <a16:creationId xmlns:a16="http://schemas.microsoft.com/office/drawing/2014/main" id="{D0E53DED-AC58-5356-603E-2214AC0E3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7" y="2974"/>
              <a:ext cx="5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</a:t>
              </a:r>
              <a:endParaRPr lang="en-US" altLang="en-US"/>
            </a:p>
          </p:txBody>
        </p:sp>
        <p:sp>
          <p:nvSpPr>
            <p:cNvPr id="54" name="Text Box 130">
              <a:extLst>
                <a:ext uri="{FF2B5EF4-FFF2-40B4-BE49-F238E27FC236}">
                  <a16:creationId xmlns:a16="http://schemas.microsoft.com/office/drawing/2014/main" id="{E32B2239-2559-2084-B0AF-2A2BB5898E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527" y="2352"/>
              <a:ext cx="543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400" dirty="0"/>
                <a:t>Representing the points and displacement as a column vector</a:t>
              </a:r>
            </a:p>
          </p:txBody>
        </p:sp>
      </p:grpSp>
      <p:grpSp>
        <p:nvGrpSpPr>
          <p:cNvPr id="55" name="Group 133">
            <a:extLst>
              <a:ext uri="{FF2B5EF4-FFF2-40B4-BE49-F238E27FC236}">
                <a16:creationId xmlns:a16="http://schemas.microsoft.com/office/drawing/2014/main" id="{B9F2B9B0-53EC-C882-EA72-0D2C58A777C4}"/>
              </a:ext>
            </a:extLst>
          </p:cNvPr>
          <p:cNvGrpSpPr>
            <a:grpSpLocks/>
          </p:cNvGrpSpPr>
          <p:nvPr/>
        </p:nvGrpSpPr>
        <p:grpSpPr bwMode="auto">
          <a:xfrm>
            <a:off x="532617" y="4955816"/>
            <a:ext cx="3579813" cy="838200"/>
            <a:chOff x="-287" y="3504"/>
            <a:chExt cx="2255" cy="528"/>
          </a:xfrm>
        </p:grpSpPr>
        <p:sp>
          <p:nvSpPr>
            <p:cNvPr id="56" name="Rectangle 67">
              <a:extLst>
                <a:ext uri="{FF2B5EF4-FFF2-40B4-BE49-F238E27FC236}">
                  <a16:creationId xmlns:a16="http://schemas.microsoft.com/office/drawing/2014/main" id="{8A6251BB-29D5-48F9-3A88-C87D3386F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9" y="3790"/>
              <a:ext cx="10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en-US" altLang="en-US"/>
            </a:p>
          </p:txBody>
        </p:sp>
        <p:sp>
          <p:nvSpPr>
            <p:cNvPr id="57" name="Rectangle 68">
              <a:extLst>
                <a:ext uri="{FF2B5EF4-FFF2-40B4-BE49-F238E27FC236}">
                  <a16:creationId xmlns:a16="http://schemas.microsoft.com/office/drawing/2014/main" id="{7E15D44A-4E7F-EBB5-9C0F-1EB341B060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1" y="3790"/>
              <a:ext cx="10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/>
            </a:p>
          </p:txBody>
        </p:sp>
        <p:sp>
          <p:nvSpPr>
            <p:cNvPr id="58" name="Rectangle 69">
              <a:extLst>
                <a:ext uri="{FF2B5EF4-FFF2-40B4-BE49-F238E27FC236}">
                  <a16:creationId xmlns:a16="http://schemas.microsoft.com/office/drawing/2014/main" id="{E0D4959F-C455-E786-09E6-5F184DA59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7" y="3779"/>
              <a:ext cx="45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¢</a:t>
              </a:r>
              <a:endParaRPr lang="en-US" altLang="en-US"/>
            </a:p>
          </p:txBody>
        </p:sp>
        <p:sp>
          <p:nvSpPr>
            <p:cNvPr id="59" name="Rectangle 110">
              <a:extLst>
                <a:ext uri="{FF2B5EF4-FFF2-40B4-BE49-F238E27FC236}">
                  <a16:creationId xmlns:a16="http://schemas.microsoft.com/office/drawing/2014/main" id="{40726F95-89BD-EE3A-5B82-AC1E29A7FE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4" y="3811"/>
              <a:ext cx="10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en-US" altLang="en-US"/>
            </a:p>
          </p:txBody>
        </p:sp>
        <p:sp>
          <p:nvSpPr>
            <p:cNvPr id="60" name="Rectangle 111">
              <a:extLst>
                <a:ext uri="{FF2B5EF4-FFF2-40B4-BE49-F238E27FC236}">
                  <a16:creationId xmlns:a16="http://schemas.microsoft.com/office/drawing/2014/main" id="{F561C3DB-F566-ABA4-D745-8977DB332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2" y="3811"/>
              <a:ext cx="11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P</a:t>
              </a:r>
              <a:endParaRPr lang="en-US" altLang="en-US" dirty="0"/>
            </a:p>
          </p:txBody>
        </p:sp>
        <p:sp>
          <p:nvSpPr>
            <p:cNvPr id="61" name="Rectangle 112">
              <a:extLst>
                <a:ext uri="{FF2B5EF4-FFF2-40B4-BE49-F238E27FC236}">
                  <a16:creationId xmlns:a16="http://schemas.microsoft.com/office/drawing/2014/main" id="{2F90B013-50CF-40DA-476B-6AB83B72AE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3811"/>
              <a:ext cx="11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P</a:t>
              </a:r>
              <a:endParaRPr lang="en-US" altLang="en-US"/>
            </a:p>
          </p:txBody>
        </p:sp>
        <p:sp>
          <p:nvSpPr>
            <p:cNvPr id="62" name="Text Box 131">
              <a:extLst>
                <a:ext uri="{FF2B5EF4-FFF2-40B4-BE49-F238E27FC236}">
                  <a16:creationId xmlns:a16="http://schemas.microsoft.com/office/drawing/2014/main" id="{0D0F96D1-1305-9EA1-8573-3D827860F7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87" y="3504"/>
              <a:ext cx="225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400" dirty="0"/>
                <a:t>Eq. (</a:t>
              </a:r>
              <a:r>
                <a:rPr lang="en-US" altLang="en-US" sz="2400" dirty="0" err="1"/>
                <a:t>i</a:t>
              </a:r>
              <a:r>
                <a:rPr lang="en-US" altLang="en-US" sz="2400" dirty="0"/>
                <a:t>) becomes</a:t>
              </a:r>
            </a:p>
          </p:txBody>
        </p:sp>
      </p:grpSp>
      <p:sp>
        <p:nvSpPr>
          <p:cNvPr id="63" name="Footer Placeholder 62">
            <a:extLst>
              <a:ext uri="{FF2B5EF4-FFF2-40B4-BE49-F238E27FC236}">
                <a16:creationId xmlns:a16="http://schemas.microsoft.com/office/drawing/2014/main" id="{0F9CC5B1-6BDA-E55D-0D49-4744971F5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678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IE" altLang="en-US"/>
              <a:t>Rotation</a:t>
            </a:r>
            <a:endParaRPr lang="en-US" alt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IE" altLang="en-US" dirty="0"/>
              <a:t>Rotates all coordinates by a specified angle</a:t>
            </a: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</a:rPr>
              <a:t>	</a:t>
            </a:r>
            <a:r>
              <a:rPr lang="en-US" altLang="en-US" i="1" dirty="0" err="1">
                <a:latin typeface="Times New Roman" panose="02020603050405020304" pitchFamily="18" charset="0"/>
              </a:rPr>
              <a:t>x</a:t>
            </a:r>
            <a:r>
              <a:rPr lang="en-US" altLang="en-US" i="1" baseline="-25000" dirty="0" err="1">
                <a:latin typeface="Times New Roman" panose="02020603050405020304" pitchFamily="18" charset="0"/>
              </a:rPr>
              <a:t>new</a:t>
            </a:r>
            <a:r>
              <a:rPr lang="en-US" altLang="en-US" dirty="0">
                <a:latin typeface="Times New Roman" panose="02020603050405020304" pitchFamily="18" charset="0"/>
              </a:rPr>
              <a:t> = </a:t>
            </a:r>
            <a:r>
              <a:rPr lang="en-US" altLang="en-US" i="1" dirty="0" err="1">
                <a:latin typeface="Times New Roman" panose="02020603050405020304" pitchFamily="18" charset="0"/>
              </a:rPr>
              <a:t>x</a:t>
            </a:r>
            <a:r>
              <a:rPr lang="en-US" altLang="en-US" i="1" baseline="-25000" dirty="0" err="1">
                <a:latin typeface="Times New Roman" panose="02020603050405020304" pitchFamily="18" charset="0"/>
              </a:rPr>
              <a:t>old</a:t>
            </a:r>
            <a:r>
              <a:rPr lang="en-US" altLang="en-US" i="1" dirty="0">
                <a:latin typeface="Times New Roman" panose="02020603050405020304" pitchFamily="18" charset="0"/>
              </a:rPr>
              <a:t>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i="1" dirty="0">
                <a:latin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</a:rPr>
              <a:t>cos</a:t>
            </a:r>
            <a:r>
              <a:rPr lang="el-G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altLang="en-US" dirty="0">
                <a:latin typeface="Times New Roman" panose="02020603050405020304" pitchFamily="18" charset="0"/>
              </a:rPr>
              <a:t> – </a:t>
            </a:r>
            <a:r>
              <a:rPr lang="en-US" altLang="en-US" i="1" dirty="0" err="1">
                <a:latin typeface="Times New Roman" panose="02020603050405020304" pitchFamily="18" charset="0"/>
              </a:rPr>
              <a:t>y</a:t>
            </a:r>
            <a:r>
              <a:rPr lang="en-US" altLang="en-US" i="1" baseline="-25000" dirty="0" err="1">
                <a:latin typeface="Times New Roman" panose="02020603050405020304" pitchFamily="18" charset="0"/>
              </a:rPr>
              <a:t>old</a:t>
            </a:r>
            <a:r>
              <a:rPr lang="en-US" altLang="en-US" i="1" dirty="0">
                <a:latin typeface="Times New Roman" panose="02020603050405020304" pitchFamily="18" charset="0"/>
              </a:rPr>
              <a:t>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i="1" dirty="0">
                <a:latin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</a:rPr>
              <a:t>sin</a:t>
            </a:r>
            <a:r>
              <a:rPr lang="el-G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endParaRPr lang="en-US" altLang="en-US" i="1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</a:rPr>
              <a:t>	</a:t>
            </a:r>
            <a:r>
              <a:rPr lang="en-US" altLang="en-US" i="1" dirty="0" err="1">
                <a:latin typeface="Times New Roman" panose="02020603050405020304" pitchFamily="18" charset="0"/>
              </a:rPr>
              <a:t>y</a:t>
            </a:r>
            <a:r>
              <a:rPr lang="en-US" altLang="en-US" i="1" baseline="-25000" dirty="0" err="1">
                <a:latin typeface="Times New Roman" panose="02020603050405020304" pitchFamily="18" charset="0"/>
              </a:rPr>
              <a:t>new</a:t>
            </a:r>
            <a:r>
              <a:rPr lang="en-US" altLang="en-US" dirty="0">
                <a:latin typeface="Times New Roman" panose="02020603050405020304" pitchFamily="18" charset="0"/>
              </a:rPr>
              <a:t> = </a:t>
            </a:r>
            <a:r>
              <a:rPr lang="en-US" altLang="en-US" i="1" dirty="0" err="1">
                <a:latin typeface="Times New Roman" panose="02020603050405020304" pitchFamily="18" charset="0"/>
              </a:rPr>
              <a:t>x</a:t>
            </a:r>
            <a:r>
              <a:rPr lang="en-US" altLang="en-US" i="1" baseline="-25000" dirty="0" err="1">
                <a:latin typeface="Times New Roman" panose="02020603050405020304" pitchFamily="18" charset="0"/>
              </a:rPr>
              <a:t>old</a:t>
            </a:r>
            <a:r>
              <a:rPr lang="en-US" altLang="en-US" i="1" dirty="0">
                <a:latin typeface="Times New Roman" panose="02020603050405020304" pitchFamily="18" charset="0"/>
              </a:rPr>
              <a:t>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i="1" dirty="0">
                <a:latin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</a:rPr>
              <a:t>sin</a:t>
            </a:r>
            <a:r>
              <a:rPr lang="el-G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altLang="en-US" dirty="0">
                <a:latin typeface="Times New Roman" panose="02020603050405020304" pitchFamily="18" charset="0"/>
              </a:rPr>
              <a:t> + </a:t>
            </a:r>
            <a:r>
              <a:rPr lang="en-US" altLang="en-US" i="1" dirty="0" err="1">
                <a:latin typeface="Times New Roman" panose="02020603050405020304" pitchFamily="18" charset="0"/>
              </a:rPr>
              <a:t>y</a:t>
            </a:r>
            <a:r>
              <a:rPr lang="en-US" altLang="en-US" i="1" baseline="-25000" dirty="0" err="1">
                <a:latin typeface="Times New Roman" panose="02020603050405020304" pitchFamily="18" charset="0"/>
              </a:rPr>
              <a:t>old</a:t>
            </a:r>
            <a:r>
              <a:rPr lang="en-US" altLang="en-US" i="1" dirty="0">
                <a:latin typeface="Times New Roman" panose="02020603050405020304" pitchFamily="18" charset="0"/>
              </a:rPr>
              <a:t>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en-US" i="1" dirty="0">
                <a:latin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</a:rPr>
              <a:t>cos</a:t>
            </a:r>
            <a:r>
              <a:rPr lang="el-G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endParaRPr lang="en-US" altLang="en-US" i="1" dirty="0">
              <a:latin typeface="Times New Roman" panose="02020603050405020304" pitchFamily="18" charset="0"/>
            </a:endParaRPr>
          </a:p>
          <a:p>
            <a:r>
              <a:rPr lang="en-IE" altLang="en-US" dirty="0"/>
              <a:t>Points are always rotated about the origin</a:t>
            </a:r>
            <a:endParaRPr lang="en-US" altLang="en-US" dirty="0"/>
          </a:p>
        </p:txBody>
      </p:sp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5138739" y="5419725"/>
          <a:ext cx="37623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06080" imgH="393480" progId="Equation.3">
                  <p:embed/>
                </p:oleObj>
              </mc:Choice>
              <mc:Fallback>
                <p:oleObj name="Equation" r:id="rId3" imgW="4060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8739" y="5419725"/>
                        <a:ext cx="376237" cy="3635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4" name="Text Box 10"/>
          <p:cNvSpPr txBox="1">
            <a:spLocks noChangeArrowheads="1"/>
          </p:cNvSpPr>
          <p:nvPr/>
        </p:nvSpPr>
        <p:spPr bwMode="gray">
          <a:xfrm>
            <a:off x="4430714" y="3836989"/>
            <a:ext cx="2825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i="1">
                <a:latin typeface="Times New Roman" panose="02020603050405020304" pitchFamily="18" charset="0"/>
              </a:rPr>
              <a:t>y</a:t>
            </a: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gray">
          <a:xfrm>
            <a:off x="7675564" y="5853113"/>
            <a:ext cx="282575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i="1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1518" name="Line 14"/>
          <p:cNvSpPr>
            <a:spLocks noChangeShapeType="1"/>
          </p:cNvSpPr>
          <p:nvPr/>
        </p:nvSpPr>
        <p:spPr bwMode="gray">
          <a:xfrm flipV="1">
            <a:off x="4683125" y="4068764"/>
            <a:ext cx="0" cy="1938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gray">
          <a:xfrm>
            <a:off x="4645025" y="5973763"/>
            <a:ext cx="314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0" name="Line 16"/>
          <p:cNvSpPr>
            <a:spLocks noChangeShapeType="1"/>
          </p:cNvSpPr>
          <p:nvPr/>
        </p:nvSpPr>
        <p:spPr bwMode="gray">
          <a:xfrm>
            <a:off x="4965700" y="5902325"/>
            <a:ext cx="0" cy="141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1" name="Line 17"/>
          <p:cNvSpPr>
            <a:spLocks noChangeShapeType="1"/>
          </p:cNvSpPr>
          <p:nvPr/>
        </p:nvSpPr>
        <p:spPr bwMode="gray">
          <a:xfrm>
            <a:off x="5248275" y="5902325"/>
            <a:ext cx="0" cy="141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2" name="Line 18"/>
          <p:cNvSpPr>
            <a:spLocks noChangeShapeType="1"/>
          </p:cNvSpPr>
          <p:nvPr/>
        </p:nvSpPr>
        <p:spPr bwMode="gray">
          <a:xfrm>
            <a:off x="5813425" y="5902325"/>
            <a:ext cx="0" cy="141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3" name="Line 19"/>
          <p:cNvSpPr>
            <a:spLocks noChangeShapeType="1"/>
          </p:cNvSpPr>
          <p:nvPr/>
        </p:nvSpPr>
        <p:spPr bwMode="gray">
          <a:xfrm>
            <a:off x="5530850" y="5902325"/>
            <a:ext cx="0" cy="141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4" name="Line 20"/>
          <p:cNvSpPr>
            <a:spLocks noChangeShapeType="1"/>
          </p:cNvSpPr>
          <p:nvPr/>
        </p:nvSpPr>
        <p:spPr bwMode="gray">
          <a:xfrm>
            <a:off x="6096000" y="5902325"/>
            <a:ext cx="0" cy="141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5" name="Line 21"/>
          <p:cNvSpPr>
            <a:spLocks noChangeShapeType="1"/>
          </p:cNvSpPr>
          <p:nvPr/>
        </p:nvSpPr>
        <p:spPr bwMode="gray">
          <a:xfrm>
            <a:off x="6378575" y="5902325"/>
            <a:ext cx="0" cy="141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6" name="Line 22"/>
          <p:cNvSpPr>
            <a:spLocks noChangeShapeType="1"/>
          </p:cNvSpPr>
          <p:nvPr/>
        </p:nvSpPr>
        <p:spPr bwMode="gray">
          <a:xfrm>
            <a:off x="6661150" y="5902325"/>
            <a:ext cx="0" cy="141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7" name="Line 23"/>
          <p:cNvSpPr>
            <a:spLocks noChangeShapeType="1"/>
          </p:cNvSpPr>
          <p:nvPr/>
        </p:nvSpPr>
        <p:spPr bwMode="gray">
          <a:xfrm>
            <a:off x="6942138" y="5902325"/>
            <a:ext cx="0" cy="141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8" name="Line 24"/>
          <p:cNvSpPr>
            <a:spLocks noChangeShapeType="1"/>
          </p:cNvSpPr>
          <p:nvPr/>
        </p:nvSpPr>
        <p:spPr bwMode="gray">
          <a:xfrm>
            <a:off x="7224713" y="5902325"/>
            <a:ext cx="0" cy="141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9" name="Line 25"/>
          <p:cNvSpPr>
            <a:spLocks noChangeShapeType="1"/>
          </p:cNvSpPr>
          <p:nvPr/>
        </p:nvSpPr>
        <p:spPr bwMode="gray">
          <a:xfrm>
            <a:off x="7507288" y="5902325"/>
            <a:ext cx="0" cy="141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30" name="Line 26"/>
          <p:cNvSpPr>
            <a:spLocks noChangeShapeType="1"/>
          </p:cNvSpPr>
          <p:nvPr/>
        </p:nvSpPr>
        <p:spPr bwMode="gray">
          <a:xfrm>
            <a:off x="4613275" y="5691188"/>
            <a:ext cx="141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31" name="Line 27"/>
          <p:cNvSpPr>
            <a:spLocks noChangeShapeType="1"/>
          </p:cNvSpPr>
          <p:nvPr/>
        </p:nvSpPr>
        <p:spPr bwMode="gray">
          <a:xfrm>
            <a:off x="4613275" y="5408613"/>
            <a:ext cx="141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32" name="Line 28"/>
          <p:cNvSpPr>
            <a:spLocks noChangeShapeType="1"/>
          </p:cNvSpPr>
          <p:nvPr/>
        </p:nvSpPr>
        <p:spPr bwMode="gray">
          <a:xfrm>
            <a:off x="4613275" y="5126038"/>
            <a:ext cx="141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33" name="Line 29"/>
          <p:cNvSpPr>
            <a:spLocks noChangeShapeType="1"/>
          </p:cNvSpPr>
          <p:nvPr/>
        </p:nvSpPr>
        <p:spPr bwMode="gray">
          <a:xfrm>
            <a:off x="4613275" y="4845050"/>
            <a:ext cx="141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34" name="Line 30"/>
          <p:cNvSpPr>
            <a:spLocks noChangeShapeType="1"/>
          </p:cNvSpPr>
          <p:nvPr/>
        </p:nvSpPr>
        <p:spPr bwMode="gray">
          <a:xfrm>
            <a:off x="4613275" y="4562475"/>
            <a:ext cx="141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35" name="Line 31"/>
          <p:cNvSpPr>
            <a:spLocks noChangeShapeType="1"/>
          </p:cNvSpPr>
          <p:nvPr/>
        </p:nvSpPr>
        <p:spPr bwMode="gray">
          <a:xfrm>
            <a:off x="4613275" y="4279900"/>
            <a:ext cx="141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36" name="Text Box 32"/>
          <p:cNvSpPr txBox="1">
            <a:spLocks noChangeArrowheads="1"/>
          </p:cNvSpPr>
          <p:nvPr/>
        </p:nvSpPr>
        <p:spPr bwMode="gray">
          <a:xfrm>
            <a:off x="4481513" y="5921376"/>
            <a:ext cx="28084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>
                <a:latin typeface="Times New Roman" panose="02020603050405020304" pitchFamily="18" charset="0"/>
              </a:rPr>
              <a:t> 0</a:t>
            </a:r>
          </a:p>
        </p:txBody>
      </p:sp>
      <p:sp>
        <p:nvSpPr>
          <p:cNvPr id="21537" name="Text Box 33"/>
          <p:cNvSpPr txBox="1">
            <a:spLocks noChangeArrowheads="1"/>
          </p:cNvSpPr>
          <p:nvPr/>
        </p:nvSpPr>
        <p:spPr bwMode="gray">
          <a:xfrm>
            <a:off x="4826000" y="6042026"/>
            <a:ext cx="2794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>
                <a:latin typeface="Times New Roman" panose="02020603050405020304" pitchFamily="18" charset="0"/>
              </a:rPr>
              <a:t> 1</a:t>
            </a:r>
          </a:p>
        </p:txBody>
      </p:sp>
      <p:sp>
        <p:nvSpPr>
          <p:cNvPr id="21538" name="Text Box 34"/>
          <p:cNvSpPr txBox="1">
            <a:spLocks noChangeArrowheads="1"/>
          </p:cNvSpPr>
          <p:nvPr/>
        </p:nvSpPr>
        <p:spPr bwMode="gray">
          <a:xfrm>
            <a:off x="4402138" y="5548313"/>
            <a:ext cx="2794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>
                <a:latin typeface="Times New Roman" panose="02020603050405020304" pitchFamily="18" charset="0"/>
              </a:rPr>
              <a:t> 1</a:t>
            </a:r>
          </a:p>
        </p:txBody>
      </p:sp>
      <p:sp>
        <p:nvSpPr>
          <p:cNvPr id="21539" name="Text Box 35"/>
          <p:cNvSpPr txBox="1">
            <a:spLocks noChangeArrowheads="1"/>
          </p:cNvSpPr>
          <p:nvPr/>
        </p:nvSpPr>
        <p:spPr bwMode="gray">
          <a:xfrm>
            <a:off x="5108575" y="6042026"/>
            <a:ext cx="2794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>
                <a:latin typeface="Times New Roman" panose="02020603050405020304" pitchFamily="18" charset="0"/>
              </a:rPr>
              <a:t> 2</a:t>
            </a:r>
          </a:p>
        </p:txBody>
      </p:sp>
      <p:sp>
        <p:nvSpPr>
          <p:cNvPr id="21540" name="Text Box 36"/>
          <p:cNvSpPr txBox="1">
            <a:spLocks noChangeArrowheads="1"/>
          </p:cNvSpPr>
          <p:nvPr/>
        </p:nvSpPr>
        <p:spPr bwMode="gray">
          <a:xfrm>
            <a:off x="4402138" y="5267326"/>
            <a:ext cx="28084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>
                <a:latin typeface="Times New Roman" panose="02020603050405020304" pitchFamily="18" charset="0"/>
              </a:rPr>
              <a:t> 2</a:t>
            </a:r>
          </a:p>
        </p:txBody>
      </p:sp>
      <p:sp>
        <p:nvSpPr>
          <p:cNvPr id="21541" name="Text Box 37"/>
          <p:cNvSpPr txBox="1">
            <a:spLocks noChangeArrowheads="1"/>
          </p:cNvSpPr>
          <p:nvPr/>
        </p:nvSpPr>
        <p:spPr bwMode="gray">
          <a:xfrm>
            <a:off x="5387975" y="6042026"/>
            <a:ext cx="2794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>
                <a:latin typeface="Times New Roman" panose="02020603050405020304" pitchFamily="18" charset="0"/>
              </a:rPr>
              <a:t> 3</a:t>
            </a:r>
          </a:p>
        </p:txBody>
      </p:sp>
      <p:sp>
        <p:nvSpPr>
          <p:cNvPr id="21542" name="Text Box 38"/>
          <p:cNvSpPr txBox="1">
            <a:spLocks noChangeArrowheads="1"/>
          </p:cNvSpPr>
          <p:nvPr/>
        </p:nvSpPr>
        <p:spPr bwMode="gray">
          <a:xfrm>
            <a:off x="5672138" y="6042026"/>
            <a:ext cx="2794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>
                <a:latin typeface="Times New Roman" panose="02020603050405020304" pitchFamily="18" charset="0"/>
              </a:rPr>
              <a:t> 4</a:t>
            </a:r>
          </a:p>
        </p:txBody>
      </p:sp>
      <p:sp>
        <p:nvSpPr>
          <p:cNvPr id="21543" name="Text Box 39"/>
          <p:cNvSpPr txBox="1">
            <a:spLocks noChangeArrowheads="1"/>
          </p:cNvSpPr>
          <p:nvPr/>
        </p:nvSpPr>
        <p:spPr bwMode="gray">
          <a:xfrm>
            <a:off x="5954713" y="6042026"/>
            <a:ext cx="2794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>
                <a:latin typeface="Times New Roman" panose="02020603050405020304" pitchFamily="18" charset="0"/>
              </a:rPr>
              <a:t> 5</a:t>
            </a:r>
          </a:p>
        </p:txBody>
      </p:sp>
      <p:sp>
        <p:nvSpPr>
          <p:cNvPr id="21544" name="Text Box 40"/>
          <p:cNvSpPr txBox="1">
            <a:spLocks noChangeArrowheads="1"/>
          </p:cNvSpPr>
          <p:nvPr/>
        </p:nvSpPr>
        <p:spPr bwMode="gray">
          <a:xfrm>
            <a:off x="6237288" y="6042026"/>
            <a:ext cx="2794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>
                <a:latin typeface="Times New Roman" panose="02020603050405020304" pitchFamily="18" charset="0"/>
              </a:rPr>
              <a:t> 6</a:t>
            </a:r>
          </a:p>
        </p:txBody>
      </p:sp>
      <p:sp>
        <p:nvSpPr>
          <p:cNvPr id="21545" name="Text Box 41"/>
          <p:cNvSpPr txBox="1">
            <a:spLocks noChangeArrowheads="1"/>
          </p:cNvSpPr>
          <p:nvPr/>
        </p:nvSpPr>
        <p:spPr bwMode="gray">
          <a:xfrm>
            <a:off x="6519863" y="6042026"/>
            <a:ext cx="2794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>
                <a:latin typeface="Times New Roman" panose="02020603050405020304" pitchFamily="18" charset="0"/>
              </a:rPr>
              <a:t> 7</a:t>
            </a:r>
          </a:p>
        </p:txBody>
      </p:sp>
      <p:sp>
        <p:nvSpPr>
          <p:cNvPr id="21546" name="Text Box 42"/>
          <p:cNvSpPr txBox="1">
            <a:spLocks noChangeArrowheads="1"/>
          </p:cNvSpPr>
          <p:nvPr/>
        </p:nvSpPr>
        <p:spPr bwMode="gray">
          <a:xfrm>
            <a:off x="6804025" y="6042026"/>
            <a:ext cx="28084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>
                <a:latin typeface="Times New Roman" panose="02020603050405020304" pitchFamily="18" charset="0"/>
              </a:rPr>
              <a:t> 8</a:t>
            </a:r>
          </a:p>
        </p:txBody>
      </p:sp>
      <p:sp>
        <p:nvSpPr>
          <p:cNvPr id="21547" name="Text Box 43"/>
          <p:cNvSpPr txBox="1">
            <a:spLocks noChangeArrowheads="1"/>
          </p:cNvSpPr>
          <p:nvPr/>
        </p:nvSpPr>
        <p:spPr bwMode="gray">
          <a:xfrm>
            <a:off x="7083425" y="6042026"/>
            <a:ext cx="2794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>
                <a:latin typeface="Times New Roman" panose="02020603050405020304" pitchFamily="18" charset="0"/>
              </a:rPr>
              <a:t> 9</a:t>
            </a:r>
          </a:p>
        </p:txBody>
      </p:sp>
      <p:sp>
        <p:nvSpPr>
          <p:cNvPr id="21548" name="Text Box 44"/>
          <p:cNvSpPr txBox="1">
            <a:spLocks noChangeArrowheads="1"/>
          </p:cNvSpPr>
          <p:nvPr/>
        </p:nvSpPr>
        <p:spPr bwMode="gray">
          <a:xfrm>
            <a:off x="7366000" y="6042026"/>
            <a:ext cx="3429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>
                <a:latin typeface="Times New Roman" panose="02020603050405020304" pitchFamily="18" charset="0"/>
              </a:rPr>
              <a:t> 10</a:t>
            </a:r>
          </a:p>
        </p:txBody>
      </p:sp>
      <p:sp>
        <p:nvSpPr>
          <p:cNvPr id="21549" name="Text Box 45"/>
          <p:cNvSpPr txBox="1">
            <a:spLocks noChangeArrowheads="1"/>
          </p:cNvSpPr>
          <p:nvPr/>
        </p:nvSpPr>
        <p:spPr bwMode="gray">
          <a:xfrm>
            <a:off x="4402138" y="4986339"/>
            <a:ext cx="28084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>
                <a:latin typeface="Times New Roman" panose="02020603050405020304" pitchFamily="18" charset="0"/>
              </a:rPr>
              <a:t> 3</a:t>
            </a:r>
          </a:p>
        </p:txBody>
      </p:sp>
      <p:sp>
        <p:nvSpPr>
          <p:cNvPr id="21550" name="Text Box 46"/>
          <p:cNvSpPr txBox="1">
            <a:spLocks noChangeArrowheads="1"/>
          </p:cNvSpPr>
          <p:nvPr/>
        </p:nvSpPr>
        <p:spPr bwMode="gray">
          <a:xfrm>
            <a:off x="4402138" y="4703764"/>
            <a:ext cx="279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>
                <a:latin typeface="Times New Roman" panose="02020603050405020304" pitchFamily="18" charset="0"/>
              </a:rPr>
              <a:t> 4</a:t>
            </a:r>
          </a:p>
        </p:txBody>
      </p:sp>
      <p:sp>
        <p:nvSpPr>
          <p:cNvPr id="21551" name="Text Box 47"/>
          <p:cNvSpPr txBox="1">
            <a:spLocks noChangeArrowheads="1"/>
          </p:cNvSpPr>
          <p:nvPr/>
        </p:nvSpPr>
        <p:spPr bwMode="gray">
          <a:xfrm>
            <a:off x="4402138" y="4419601"/>
            <a:ext cx="2794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>
                <a:latin typeface="Times New Roman" panose="02020603050405020304" pitchFamily="18" charset="0"/>
              </a:rPr>
              <a:t> 5</a:t>
            </a:r>
          </a:p>
        </p:txBody>
      </p:sp>
      <p:sp>
        <p:nvSpPr>
          <p:cNvPr id="21552" name="Text Box 48"/>
          <p:cNvSpPr txBox="1">
            <a:spLocks noChangeArrowheads="1"/>
          </p:cNvSpPr>
          <p:nvPr/>
        </p:nvSpPr>
        <p:spPr bwMode="gray">
          <a:xfrm>
            <a:off x="4402138" y="4138614"/>
            <a:ext cx="28084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>
                <a:latin typeface="Times New Roman" panose="02020603050405020304" pitchFamily="18" charset="0"/>
              </a:rPr>
              <a:t> 6</a:t>
            </a:r>
          </a:p>
        </p:txBody>
      </p:sp>
      <p:sp>
        <p:nvSpPr>
          <p:cNvPr id="21554" name="Rectangle 50"/>
          <p:cNvSpPr>
            <a:spLocks noChangeArrowheads="1"/>
          </p:cNvSpPr>
          <p:nvPr/>
        </p:nvSpPr>
        <p:spPr bwMode="auto">
          <a:xfrm>
            <a:off x="5813426" y="5299076"/>
            <a:ext cx="423863" cy="422275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55" name="AutoShape 51"/>
          <p:cNvSpPr>
            <a:spLocks noChangeArrowheads="1"/>
          </p:cNvSpPr>
          <p:nvPr/>
        </p:nvSpPr>
        <p:spPr bwMode="auto">
          <a:xfrm>
            <a:off x="5813426" y="4875213"/>
            <a:ext cx="423863" cy="4238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56" name="Line 52"/>
          <p:cNvSpPr>
            <a:spLocks noChangeShapeType="1"/>
          </p:cNvSpPr>
          <p:nvPr/>
        </p:nvSpPr>
        <p:spPr bwMode="auto">
          <a:xfrm flipV="1">
            <a:off x="4679951" y="5721351"/>
            <a:ext cx="1133475" cy="250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21558" name="Group 54"/>
          <p:cNvGrpSpPr>
            <a:grpSpLocks/>
          </p:cNvGrpSpPr>
          <p:nvPr/>
        </p:nvGrpSpPr>
        <p:grpSpPr bwMode="auto">
          <a:xfrm rot="19007594">
            <a:off x="5030788" y="4117976"/>
            <a:ext cx="423862" cy="847725"/>
            <a:chOff x="1632" y="3936"/>
            <a:chExt cx="288" cy="576"/>
          </a:xfrm>
        </p:grpSpPr>
        <p:sp>
          <p:nvSpPr>
            <p:cNvPr id="21559" name="Rectangle 55"/>
            <p:cNvSpPr>
              <a:spLocks noChangeArrowheads="1"/>
            </p:cNvSpPr>
            <p:nvPr/>
          </p:nvSpPr>
          <p:spPr bwMode="auto">
            <a:xfrm>
              <a:off x="1632" y="4224"/>
              <a:ext cx="288" cy="2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60" name="AutoShape 56"/>
            <p:cNvSpPr>
              <a:spLocks noChangeArrowheads="1"/>
            </p:cNvSpPr>
            <p:nvPr/>
          </p:nvSpPr>
          <p:spPr bwMode="auto">
            <a:xfrm>
              <a:off x="1632" y="3936"/>
              <a:ext cx="288" cy="2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61" name="Line 57"/>
          <p:cNvSpPr>
            <a:spLocks noChangeShapeType="1"/>
          </p:cNvSpPr>
          <p:nvPr/>
        </p:nvSpPr>
        <p:spPr bwMode="auto">
          <a:xfrm rot="19007594" flipV="1">
            <a:off x="4441825" y="5364163"/>
            <a:ext cx="1176338" cy="234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63" name="Arc 59"/>
          <p:cNvSpPr>
            <a:spLocks/>
          </p:cNvSpPr>
          <p:nvPr/>
        </p:nvSpPr>
        <p:spPr bwMode="auto">
          <a:xfrm>
            <a:off x="4948239" y="5513388"/>
            <a:ext cx="211137" cy="355600"/>
          </a:xfrm>
          <a:custGeom>
            <a:avLst/>
            <a:gdLst>
              <a:gd name="G0" fmla="+- 0 0 0"/>
              <a:gd name="G1" fmla="+- 20569 0 0"/>
              <a:gd name="G2" fmla="+- 21600 0 0"/>
              <a:gd name="T0" fmla="*/ 6593 w 21600"/>
              <a:gd name="T1" fmla="*/ 0 h 20569"/>
              <a:gd name="T2" fmla="*/ 21600 w 21600"/>
              <a:gd name="T3" fmla="*/ 20569 h 20569"/>
              <a:gd name="T4" fmla="*/ 0 w 21600"/>
              <a:gd name="T5" fmla="*/ 20569 h 20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0569" fill="none" extrusionOk="0">
                <a:moveTo>
                  <a:pt x="6593" y="-1"/>
                </a:moveTo>
                <a:cubicBezTo>
                  <a:pt x="15534" y="2865"/>
                  <a:pt x="21600" y="11179"/>
                  <a:pt x="21600" y="20569"/>
                </a:cubicBezTo>
              </a:path>
              <a:path w="21600" h="20569" stroke="0" extrusionOk="0">
                <a:moveTo>
                  <a:pt x="6593" y="-1"/>
                </a:moveTo>
                <a:cubicBezTo>
                  <a:pt x="15534" y="2865"/>
                  <a:pt x="21600" y="11179"/>
                  <a:pt x="21600" y="20569"/>
                </a:cubicBezTo>
                <a:lnTo>
                  <a:pt x="0" y="2056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stealth" w="sm" len="sm"/>
            <a:tailEnd type="stealth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9E39CE-1EF0-9DF8-D120-FB6CE93EB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8625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Rotation – 2D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In 2d rotation, object is repositioned along a circular path in </a:t>
            </a:r>
            <a:r>
              <a:rPr lang="en-US" altLang="en-US" dirty="0" err="1"/>
              <a:t>xy</a:t>
            </a:r>
            <a:r>
              <a:rPr lang="en-US" altLang="en-US" dirty="0"/>
              <a:t> plane.</a:t>
            </a:r>
          </a:p>
          <a:p>
            <a:pPr lvl="1"/>
            <a:r>
              <a:rPr lang="en-US" altLang="en-US" dirty="0"/>
              <a:t>Rotates all coordinates by a specified angle</a:t>
            </a:r>
          </a:p>
          <a:p>
            <a:pPr eaLnBrk="1" hangingPunct="1"/>
            <a:r>
              <a:rPr lang="en-US" altLang="en-US" dirty="0"/>
              <a:t>For rotation we specify</a:t>
            </a:r>
          </a:p>
          <a:p>
            <a:pPr lvl="1" eaLnBrk="1" hangingPunct="1"/>
            <a:r>
              <a:rPr lang="en-US" altLang="en-US" dirty="0"/>
              <a:t>Rotation angle (</a:t>
            </a:r>
            <a:r>
              <a:rPr lang="en-US" altLang="en-US" dirty="0">
                <a:sym typeface="Symbol" panose="05050102010706020507" pitchFamily="18" charset="2"/>
              </a:rPr>
              <a:t>) </a:t>
            </a:r>
          </a:p>
          <a:p>
            <a:pPr lvl="2" eaLnBrk="1" hangingPunct="1"/>
            <a:r>
              <a:rPr lang="en-US" altLang="en-US" dirty="0">
                <a:sym typeface="Symbol" panose="05050102010706020507" pitchFamily="18" charset="2"/>
              </a:rPr>
              <a:t>Counter clockwise – positive angle</a:t>
            </a:r>
          </a:p>
          <a:p>
            <a:pPr lvl="2" eaLnBrk="1" hangingPunct="1"/>
            <a:r>
              <a:rPr lang="en-US" altLang="en-US" dirty="0">
                <a:sym typeface="Symbol" panose="05050102010706020507" pitchFamily="18" charset="2"/>
              </a:rPr>
              <a:t>Clockwise – negative angle</a:t>
            </a:r>
          </a:p>
          <a:p>
            <a:pPr lvl="1" eaLnBrk="1" hangingPunct="1"/>
            <a:r>
              <a:rPr lang="en-US" altLang="en-US" dirty="0">
                <a:sym typeface="Symbol" panose="05050102010706020507" pitchFamily="18" charset="2"/>
              </a:rPr>
              <a:t>Pivot point (</a:t>
            </a:r>
            <a:r>
              <a:rPr lang="en-US" altLang="en-US" dirty="0" err="1">
                <a:sym typeface="Symbol" panose="05050102010706020507" pitchFamily="18" charset="2"/>
              </a:rPr>
              <a:t>x</a:t>
            </a:r>
            <a:r>
              <a:rPr lang="en-US" altLang="en-US" baseline="-25000" dirty="0" err="1">
                <a:sym typeface="Symbol" panose="05050102010706020507" pitchFamily="18" charset="2"/>
              </a:rPr>
              <a:t>r</a:t>
            </a:r>
            <a:r>
              <a:rPr lang="en-US" altLang="en-US" dirty="0" err="1">
                <a:sym typeface="Symbol" panose="05050102010706020507" pitchFamily="18" charset="2"/>
              </a:rPr>
              <a:t>,y</a:t>
            </a:r>
            <a:r>
              <a:rPr lang="en-US" altLang="en-US" baseline="-25000" dirty="0" err="1">
                <a:sym typeface="Symbol" panose="05050102010706020507" pitchFamily="18" charset="2"/>
              </a:rPr>
              <a:t>r</a:t>
            </a:r>
            <a:r>
              <a:rPr lang="en-US" altLang="en-US" dirty="0">
                <a:sym typeface="Symbol" panose="05050102010706020507" pitchFamily="18" charset="2"/>
              </a:rPr>
              <a:t>) – center of rotation</a:t>
            </a:r>
          </a:p>
          <a:p>
            <a:pPr eaLnBrk="1" hangingPunct="1"/>
            <a:r>
              <a:rPr lang="en-US" altLang="en-US" dirty="0">
                <a:sym typeface="Symbol" panose="05050102010706020507" pitchFamily="18" charset="2"/>
              </a:rPr>
              <a:t>What is the transformation </a:t>
            </a:r>
            <a:r>
              <a:rPr lang="en-US" altLang="en-US" dirty="0" err="1">
                <a:sym typeface="Symbol" panose="05050102010706020507" pitchFamily="18" charset="2"/>
              </a:rPr>
              <a:t>eqn</a:t>
            </a:r>
            <a:r>
              <a:rPr lang="en-US" altLang="en-US" dirty="0">
                <a:sym typeface="Symbol" panose="05050102010706020507" pitchFamily="18" charset="2"/>
              </a:rPr>
              <a:t>?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4A19898-9295-856F-38E7-E4E37589A46B}"/>
              </a:ext>
            </a:extLst>
          </p:cNvPr>
          <p:cNvGrpSpPr/>
          <p:nvPr/>
        </p:nvGrpSpPr>
        <p:grpSpPr>
          <a:xfrm>
            <a:off x="5181600" y="4038600"/>
            <a:ext cx="3556001" cy="2451258"/>
            <a:chOff x="4402138" y="3836989"/>
            <a:chExt cx="3556001" cy="2451258"/>
          </a:xfrm>
        </p:grpSpPr>
        <p:graphicFrame>
          <p:nvGraphicFramePr>
            <p:cNvPr id="3" name="Object 8">
              <a:extLst>
                <a:ext uri="{FF2B5EF4-FFF2-40B4-BE49-F238E27FC236}">
                  <a16:creationId xmlns:a16="http://schemas.microsoft.com/office/drawing/2014/main" id="{504FC2D0-490D-5233-C23F-17915F36CEA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138739" y="5419725"/>
            <a:ext cx="376237" cy="363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406080" imgH="393480" progId="Equation.3">
                    <p:embed/>
                  </p:oleObj>
                </mc:Choice>
                <mc:Fallback>
                  <p:oleObj name="Equation" r:id="rId2" imgW="406080" imgH="393480" progId="Equation.3">
                    <p:embed/>
                    <p:pic>
                      <p:nvPicPr>
                        <p:cNvPr id="21512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38739" y="5419725"/>
                          <a:ext cx="376237" cy="36353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Text Box 10">
              <a:extLst>
                <a:ext uri="{FF2B5EF4-FFF2-40B4-BE49-F238E27FC236}">
                  <a16:creationId xmlns:a16="http://schemas.microsoft.com/office/drawing/2014/main" id="{418166C8-7500-264B-5CF8-A3C3EC58BEA4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4430714" y="3836989"/>
              <a:ext cx="282575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i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5" name="Text Box 11">
              <a:extLst>
                <a:ext uri="{FF2B5EF4-FFF2-40B4-BE49-F238E27FC236}">
                  <a16:creationId xmlns:a16="http://schemas.microsoft.com/office/drawing/2014/main" id="{A6D4353E-687E-3786-854E-B29399A56C8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7675564" y="5853113"/>
              <a:ext cx="282575" cy="3667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i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6" name="Line 14">
              <a:extLst>
                <a:ext uri="{FF2B5EF4-FFF2-40B4-BE49-F238E27FC236}">
                  <a16:creationId xmlns:a16="http://schemas.microsoft.com/office/drawing/2014/main" id="{317AC798-72B9-848D-F3FA-12272DBDE0A4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4683125" y="4068764"/>
              <a:ext cx="0" cy="19383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" name="Line 15">
              <a:extLst>
                <a:ext uri="{FF2B5EF4-FFF2-40B4-BE49-F238E27FC236}">
                  <a16:creationId xmlns:a16="http://schemas.microsoft.com/office/drawing/2014/main" id="{32F5B6BB-1EB3-97E3-AC1F-76AC02F61452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645025" y="5973763"/>
              <a:ext cx="31448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" name="Line 16">
              <a:extLst>
                <a:ext uri="{FF2B5EF4-FFF2-40B4-BE49-F238E27FC236}">
                  <a16:creationId xmlns:a16="http://schemas.microsoft.com/office/drawing/2014/main" id="{21CA02F7-961A-F8A1-A01C-8DF9D986B696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965700" y="5902325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" name="Line 17">
              <a:extLst>
                <a:ext uri="{FF2B5EF4-FFF2-40B4-BE49-F238E27FC236}">
                  <a16:creationId xmlns:a16="http://schemas.microsoft.com/office/drawing/2014/main" id="{99CF36CD-516F-57B4-D93B-A6924848B462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5248275" y="5902325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0" name="Line 18">
              <a:extLst>
                <a:ext uri="{FF2B5EF4-FFF2-40B4-BE49-F238E27FC236}">
                  <a16:creationId xmlns:a16="http://schemas.microsoft.com/office/drawing/2014/main" id="{44C55B20-90AE-F8D1-7982-721912568E4A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5813425" y="5902325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" name="Line 19">
              <a:extLst>
                <a:ext uri="{FF2B5EF4-FFF2-40B4-BE49-F238E27FC236}">
                  <a16:creationId xmlns:a16="http://schemas.microsoft.com/office/drawing/2014/main" id="{925FE159-D6E2-4228-B6C0-175AFA1353A9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5530850" y="5902325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" name="Line 20">
              <a:extLst>
                <a:ext uri="{FF2B5EF4-FFF2-40B4-BE49-F238E27FC236}">
                  <a16:creationId xmlns:a16="http://schemas.microsoft.com/office/drawing/2014/main" id="{0FBD1558-8A11-6BBB-0A17-A293405D549F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6096000" y="5902325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3" name="Line 21">
              <a:extLst>
                <a:ext uri="{FF2B5EF4-FFF2-40B4-BE49-F238E27FC236}">
                  <a16:creationId xmlns:a16="http://schemas.microsoft.com/office/drawing/2014/main" id="{2F6C85CE-7647-8C9F-1FDE-BAF0E216FC97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6378575" y="5902325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4" name="Line 22">
              <a:extLst>
                <a:ext uri="{FF2B5EF4-FFF2-40B4-BE49-F238E27FC236}">
                  <a16:creationId xmlns:a16="http://schemas.microsoft.com/office/drawing/2014/main" id="{8CF48BAB-A250-393B-0333-242713057992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6661150" y="5902325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" name="Line 23">
              <a:extLst>
                <a:ext uri="{FF2B5EF4-FFF2-40B4-BE49-F238E27FC236}">
                  <a16:creationId xmlns:a16="http://schemas.microsoft.com/office/drawing/2014/main" id="{EB89DD53-A3B2-21FC-0AD8-4008DD8480CE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6942138" y="5902325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" name="Line 24">
              <a:extLst>
                <a:ext uri="{FF2B5EF4-FFF2-40B4-BE49-F238E27FC236}">
                  <a16:creationId xmlns:a16="http://schemas.microsoft.com/office/drawing/2014/main" id="{D0B6F5B2-A474-1983-9A68-D2FA5DCE364E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7224713" y="5902325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" name="Line 25">
              <a:extLst>
                <a:ext uri="{FF2B5EF4-FFF2-40B4-BE49-F238E27FC236}">
                  <a16:creationId xmlns:a16="http://schemas.microsoft.com/office/drawing/2014/main" id="{2D9512EC-7F50-B2A5-660A-207AC20289A8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7507288" y="5902325"/>
              <a:ext cx="0" cy="141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" name="Line 26">
              <a:extLst>
                <a:ext uri="{FF2B5EF4-FFF2-40B4-BE49-F238E27FC236}">
                  <a16:creationId xmlns:a16="http://schemas.microsoft.com/office/drawing/2014/main" id="{7C9D58EE-EA01-DEB9-CB50-6E02F0D5025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613275" y="5691188"/>
              <a:ext cx="141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" name="Line 27">
              <a:extLst>
                <a:ext uri="{FF2B5EF4-FFF2-40B4-BE49-F238E27FC236}">
                  <a16:creationId xmlns:a16="http://schemas.microsoft.com/office/drawing/2014/main" id="{21953C97-11C0-31B4-95B9-0599F6AA9F78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613275" y="5408613"/>
              <a:ext cx="141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" name="Line 28">
              <a:extLst>
                <a:ext uri="{FF2B5EF4-FFF2-40B4-BE49-F238E27FC236}">
                  <a16:creationId xmlns:a16="http://schemas.microsoft.com/office/drawing/2014/main" id="{48E7C058-C15F-4F29-7737-F8C17435F89A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613275" y="5126038"/>
              <a:ext cx="141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1" name="Line 29">
              <a:extLst>
                <a:ext uri="{FF2B5EF4-FFF2-40B4-BE49-F238E27FC236}">
                  <a16:creationId xmlns:a16="http://schemas.microsoft.com/office/drawing/2014/main" id="{4FAA219A-2D96-AD34-7A89-604F00D9194F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613275" y="4845050"/>
              <a:ext cx="141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2" name="Line 30">
              <a:extLst>
                <a:ext uri="{FF2B5EF4-FFF2-40B4-BE49-F238E27FC236}">
                  <a16:creationId xmlns:a16="http://schemas.microsoft.com/office/drawing/2014/main" id="{5377F977-89FD-2579-FF0B-AD852122EA7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613275" y="4562475"/>
              <a:ext cx="141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3" name="Line 31">
              <a:extLst>
                <a:ext uri="{FF2B5EF4-FFF2-40B4-BE49-F238E27FC236}">
                  <a16:creationId xmlns:a16="http://schemas.microsoft.com/office/drawing/2014/main" id="{23226226-D120-5108-E910-E6C108D74393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613275" y="4279900"/>
              <a:ext cx="141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4" name="Text Box 32">
              <a:extLst>
                <a:ext uri="{FF2B5EF4-FFF2-40B4-BE49-F238E27FC236}">
                  <a16:creationId xmlns:a16="http://schemas.microsoft.com/office/drawing/2014/main" id="{F38A51A0-34E8-6B63-D44A-051AC4EB7661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4481513" y="5921376"/>
              <a:ext cx="280846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0</a:t>
              </a:r>
            </a:p>
          </p:txBody>
        </p:sp>
        <p:sp>
          <p:nvSpPr>
            <p:cNvPr id="25" name="Text Box 33">
              <a:extLst>
                <a:ext uri="{FF2B5EF4-FFF2-40B4-BE49-F238E27FC236}">
                  <a16:creationId xmlns:a16="http://schemas.microsoft.com/office/drawing/2014/main" id="{7A3B8168-F84C-ACB5-1893-771671E8FA0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4826000" y="6042026"/>
              <a:ext cx="2794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1</a:t>
              </a:r>
            </a:p>
          </p:txBody>
        </p:sp>
        <p:sp>
          <p:nvSpPr>
            <p:cNvPr id="26" name="Text Box 34">
              <a:extLst>
                <a:ext uri="{FF2B5EF4-FFF2-40B4-BE49-F238E27FC236}">
                  <a16:creationId xmlns:a16="http://schemas.microsoft.com/office/drawing/2014/main" id="{9B0B39B8-B51C-9D74-009F-EB35796382FA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4402138" y="5548313"/>
              <a:ext cx="279400" cy="2460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1</a:t>
              </a:r>
            </a:p>
          </p:txBody>
        </p:sp>
        <p:sp>
          <p:nvSpPr>
            <p:cNvPr id="27" name="Text Box 35">
              <a:extLst>
                <a:ext uri="{FF2B5EF4-FFF2-40B4-BE49-F238E27FC236}">
                  <a16:creationId xmlns:a16="http://schemas.microsoft.com/office/drawing/2014/main" id="{B4D29340-3023-06A9-E2B5-4BB6B0B3C23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108575" y="6042026"/>
              <a:ext cx="2794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2</a:t>
              </a:r>
            </a:p>
          </p:txBody>
        </p:sp>
        <p:sp>
          <p:nvSpPr>
            <p:cNvPr id="28" name="Text Box 36">
              <a:extLst>
                <a:ext uri="{FF2B5EF4-FFF2-40B4-BE49-F238E27FC236}">
                  <a16:creationId xmlns:a16="http://schemas.microsoft.com/office/drawing/2014/main" id="{B70D4B66-8466-3ECA-7672-7B987136BA4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4402138" y="5267326"/>
              <a:ext cx="280846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2</a:t>
              </a:r>
            </a:p>
          </p:txBody>
        </p:sp>
        <p:sp>
          <p:nvSpPr>
            <p:cNvPr id="29" name="Text Box 37">
              <a:extLst>
                <a:ext uri="{FF2B5EF4-FFF2-40B4-BE49-F238E27FC236}">
                  <a16:creationId xmlns:a16="http://schemas.microsoft.com/office/drawing/2014/main" id="{EB4CD7AF-5EE1-98AD-4E42-3BF0DD525CD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387975" y="6042026"/>
              <a:ext cx="2794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3</a:t>
              </a:r>
            </a:p>
          </p:txBody>
        </p:sp>
        <p:sp>
          <p:nvSpPr>
            <p:cNvPr id="30" name="Text Box 38">
              <a:extLst>
                <a:ext uri="{FF2B5EF4-FFF2-40B4-BE49-F238E27FC236}">
                  <a16:creationId xmlns:a16="http://schemas.microsoft.com/office/drawing/2014/main" id="{492BD814-49EA-65BC-CE55-329C17B3558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672138" y="6042026"/>
              <a:ext cx="2794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4</a:t>
              </a:r>
            </a:p>
          </p:txBody>
        </p:sp>
        <p:sp>
          <p:nvSpPr>
            <p:cNvPr id="31" name="Text Box 39">
              <a:extLst>
                <a:ext uri="{FF2B5EF4-FFF2-40B4-BE49-F238E27FC236}">
                  <a16:creationId xmlns:a16="http://schemas.microsoft.com/office/drawing/2014/main" id="{8F34360E-9901-8AD5-899F-C02E95FB750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954713" y="6042026"/>
              <a:ext cx="2794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5</a:t>
              </a:r>
            </a:p>
          </p:txBody>
        </p:sp>
        <p:sp>
          <p:nvSpPr>
            <p:cNvPr id="32" name="Text Box 40">
              <a:extLst>
                <a:ext uri="{FF2B5EF4-FFF2-40B4-BE49-F238E27FC236}">
                  <a16:creationId xmlns:a16="http://schemas.microsoft.com/office/drawing/2014/main" id="{4EFA4FCC-EFD3-9F36-92AF-F186B71F5735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6237288" y="6042026"/>
              <a:ext cx="2794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6</a:t>
              </a:r>
            </a:p>
          </p:txBody>
        </p:sp>
        <p:sp>
          <p:nvSpPr>
            <p:cNvPr id="33" name="Text Box 41">
              <a:extLst>
                <a:ext uri="{FF2B5EF4-FFF2-40B4-BE49-F238E27FC236}">
                  <a16:creationId xmlns:a16="http://schemas.microsoft.com/office/drawing/2014/main" id="{135F02BE-53C5-0566-D766-6FDCD344C8A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6519863" y="6042026"/>
              <a:ext cx="2794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7</a:t>
              </a:r>
            </a:p>
          </p:txBody>
        </p:sp>
        <p:sp>
          <p:nvSpPr>
            <p:cNvPr id="34" name="Text Box 42">
              <a:extLst>
                <a:ext uri="{FF2B5EF4-FFF2-40B4-BE49-F238E27FC236}">
                  <a16:creationId xmlns:a16="http://schemas.microsoft.com/office/drawing/2014/main" id="{9B72EE00-5DE7-B500-2859-D40C13F1152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6804025" y="6042026"/>
              <a:ext cx="280846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8</a:t>
              </a:r>
            </a:p>
          </p:txBody>
        </p:sp>
        <p:sp>
          <p:nvSpPr>
            <p:cNvPr id="35" name="Text Box 43">
              <a:extLst>
                <a:ext uri="{FF2B5EF4-FFF2-40B4-BE49-F238E27FC236}">
                  <a16:creationId xmlns:a16="http://schemas.microsoft.com/office/drawing/2014/main" id="{B44FCF0A-1D3F-CA37-6C01-091BC8285080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7083425" y="6042026"/>
              <a:ext cx="2794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9</a:t>
              </a:r>
            </a:p>
          </p:txBody>
        </p:sp>
        <p:sp>
          <p:nvSpPr>
            <p:cNvPr id="36" name="Text Box 44">
              <a:extLst>
                <a:ext uri="{FF2B5EF4-FFF2-40B4-BE49-F238E27FC236}">
                  <a16:creationId xmlns:a16="http://schemas.microsoft.com/office/drawing/2014/main" id="{7278A543-595F-933B-7CFB-FFEB52DDAFDF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7366000" y="6042026"/>
              <a:ext cx="3429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10</a:t>
              </a:r>
            </a:p>
          </p:txBody>
        </p:sp>
        <p:sp>
          <p:nvSpPr>
            <p:cNvPr id="37" name="Text Box 45">
              <a:extLst>
                <a:ext uri="{FF2B5EF4-FFF2-40B4-BE49-F238E27FC236}">
                  <a16:creationId xmlns:a16="http://schemas.microsoft.com/office/drawing/2014/main" id="{A259D8DC-1044-3033-3AC7-4342C1EDFC0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4402138" y="4986339"/>
              <a:ext cx="280846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3</a:t>
              </a:r>
            </a:p>
          </p:txBody>
        </p:sp>
        <p:sp>
          <p:nvSpPr>
            <p:cNvPr id="38" name="Text Box 46">
              <a:extLst>
                <a:ext uri="{FF2B5EF4-FFF2-40B4-BE49-F238E27FC236}">
                  <a16:creationId xmlns:a16="http://schemas.microsoft.com/office/drawing/2014/main" id="{8A7FB670-46E2-9082-ACE0-F38F6F501C22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4402138" y="4703764"/>
              <a:ext cx="2794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4</a:t>
              </a:r>
            </a:p>
          </p:txBody>
        </p:sp>
        <p:sp>
          <p:nvSpPr>
            <p:cNvPr id="39" name="Text Box 47">
              <a:extLst>
                <a:ext uri="{FF2B5EF4-FFF2-40B4-BE49-F238E27FC236}">
                  <a16:creationId xmlns:a16="http://schemas.microsoft.com/office/drawing/2014/main" id="{CD92F152-060F-166B-76FA-2AFE8927F21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4402138" y="4419601"/>
              <a:ext cx="2794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5</a:t>
              </a:r>
            </a:p>
          </p:txBody>
        </p:sp>
        <p:sp>
          <p:nvSpPr>
            <p:cNvPr id="40" name="Text Box 48">
              <a:extLst>
                <a:ext uri="{FF2B5EF4-FFF2-40B4-BE49-F238E27FC236}">
                  <a16:creationId xmlns:a16="http://schemas.microsoft.com/office/drawing/2014/main" id="{CB92BA8D-6806-2FC0-AB39-0F2896E364BA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4402138" y="4138614"/>
              <a:ext cx="280846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Times New Roman" panose="02020603050405020304" pitchFamily="18" charset="0"/>
                </a:rPr>
                <a:t> 6</a:t>
              </a:r>
            </a:p>
          </p:txBody>
        </p:sp>
        <p:sp>
          <p:nvSpPr>
            <p:cNvPr id="41" name="Rectangle 50">
              <a:extLst>
                <a:ext uri="{FF2B5EF4-FFF2-40B4-BE49-F238E27FC236}">
                  <a16:creationId xmlns:a16="http://schemas.microsoft.com/office/drawing/2014/main" id="{F8AC548F-7C3C-ABCC-A577-56E27B2518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3426" y="5299076"/>
              <a:ext cx="423863" cy="422275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AutoShape 51">
              <a:extLst>
                <a:ext uri="{FF2B5EF4-FFF2-40B4-BE49-F238E27FC236}">
                  <a16:creationId xmlns:a16="http://schemas.microsoft.com/office/drawing/2014/main" id="{846F01A7-856E-9FE3-E243-551F23A89F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3426" y="4875213"/>
              <a:ext cx="423863" cy="423862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52">
              <a:extLst>
                <a:ext uri="{FF2B5EF4-FFF2-40B4-BE49-F238E27FC236}">
                  <a16:creationId xmlns:a16="http://schemas.microsoft.com/office/drawing/2014/main" id="{45B5CD66-18D6-44BC-28F8-1B3FD563ED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79951" y="5721351"/>
              <a:ext cx="1133475" cy="250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44" name="Group 54">
              <a:extLst>
                <a:ext uri="{FF2B5EF4-FFF2-40B4-BE49-F238E27FC236}">
                  <a16:creationId xmlns:a16="http://schemas.microsoft.com/office/drawing/2014/main" id="{64633040-9D11-8007-455D-BAF91D68FDF4}"/>
                </a:ext>
              </a:extLst>
            </p:cNvPr>
            <p:cNvGrpSpPr>
              <a:grpSpLocks/>
            </p:cNvGrpSpPr>
            <p:nvPr/>
          </p:nvGrpSpPr>
          <p:grpSpPr bwMode="auto">
            <a:xfrm rot="19007594">
              <a:off x="5030788" y="4117976"/>
              <a:ext cx="423862" cy="847725"/>
              <a:chOff x="1632" y="3936"/>
              <a:chExt cx="288" cy="576"/>
            </a:xfrm>
          </p:grpSpPr>
          <p:sp>
            <p:nvSpPr>
              <p:cNvPr id="45" name="Rectangle 55">
                <a:extLst>
                  <a:ext uri="{FF2B5EF4-FFF2-40B4-BE49-F238E27FC236}">
                    <a16:creationId xmlns:a16="http://schemas.microsoft.com/office/drawing/2014/main" id="{A40A47FB-3857-E126-1344-3E601F7460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4224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AutoShape 56">
                <a:extLst>
                  <a:ext uri="{FF2B5EF4-FFF2-40B4-BE49-F238E27FC236}">
                    <a16:creationId xmlns:a16="http://schemas.microsoft.com/office/drawing/2014/main" id="{241ECAFF-A493-DDCE-9C0F-310B79F128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3936"/>
                <a:ext cx="288" cy="288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7" name="Line 57">
              <a:extLst>
                <a:ext uri="{FF2B5EF4-FFF2-40B4-BE49-F238E27FC236}">
                  <a16:creationId xmlns:a16="http://schemas.microsoft.com/office/drawing/2014/main" id="{5400E99C-AC5F-B0D7-D3A0-38B64735C2C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9007594" flipV="1">
              <a:off x="4441825" y="5364163"/>
              <a:ext cx="1176338" cy="234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8" name="Arc 59">
              <a:extLst>
                <a:ext uri="{FF2B5EF4-FFF2-40B4-BE49-F238E27FC236}">
                  <a16:creationId xmlns:a16="http://schemas.microsoft.com/office/drawing/2014/main" id="{8033743B-4564-5D6A-7ADE-15F42512E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239" y="5513388"/>
              <a:ext cx="211137" cy="355600"/>
            </a:xfrm>
            <a:custGeom>
              <a:avLst/>
              <a:gdLst>
                <a:gd name="G0" fmla="+- 0 0 0"/>
                <a:gd name="G1" fmla="+- 20569 0 0"/>
                <a:gd name="G2" fmla="+- 21600 0 0"/>
                <a:gd name="T0" fmla="*/ 6593 w 21600"/>
                <a:gd name="T1" fmla="*/ 0 h 20569"/>
                <a:gd name="T2" fmla="*/ 21600 w 21600"/>
                <a:gd name="T3" fmla="*/ 20569 h 20569"/>
                <a:gd name="T4" fmla="*/ 0 w 21600"/>
                <a:gd name="T5" fmla="*/ 20569 h 20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0569" fill="none" extrusionOk="0">
                  <a:moveTo>
                    <a:pt x="6593" y="-1"/>
                  </a:moveTo>
                  <a:cubicBezTo>
                    <a:pt x="15534" y="2865"/>
                    <a:pt x="21600" y="11179"/>
                    <a:pt x="21600" y="20569"/>
                  </a:cubicBezTo>
                </a:path>
                <a:path w="21600" h="20569" stroke="0" extrusionOk="0">
                  <a:moveTo>
                    <a:pt x="6593" y="-1"/>
                  </a:moveTo>
                  <a:cubicBezTo>
                    <a:pt x="15534" y="2865"/>
                    <a:pt x="21600" y="11179"/>
                    <a:pt x="21600" y="20569"/>
                  </a:cubicBezTo>
                  <a:lnTo>
                    <a:pt x="0" y="2056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stealth" w="sm" len="sm"/>
              <a:tailEnd type="stealth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" name="Footer Placeholder 49">
            <a:extLst>
              <a:ext uri="{FF2B5EF4-FFF2-40B4-BE49-F238E27FC236}">
                <a16:creationId xmlns:a16="http://schemas.microsoft.com/office/drawing/2014/main" id="{47DDEFB5-DB8F-A8C2-1FDA-D1339EB91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Rotation – 2D, </a:t>
            </a:r>
            <a:r>
              <a:rPr lang="en-US" altLang="en-US" sz="3600" dirty="0"/>
              <a:t>origin as pivot point</a:t>
            </a:r>
            <a:endParaRPr lang="en-US" altLang="en-US" dirty="0"/>
          </a:p>
        </p:txBody>
      </p:sp>
      <p:graphicFrame>
        <p:nvGraphicFramePr>
          <p:cNvPr id="9234" name="Object 18"/>
          <p:cNvGraphicFramePr>
            <a:graphicFrameLocks noGrp="1" noChangeAspect="1"/>
          </p:cNvGraphicFramePr>
          <p:nvPr>
            <p:ph sz="half" idx="1"/>
          </p:nvPr>
        </p:nvGraphicFramePr>
        <p:xfrm>
          <a:off x="2743200" y="1219200"/>
          <a:ext cx="129540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58720" imgH="457200" progId="Equation.3">
                  <p:embed/>
                </p:oleObj>
              </mc:Choice>
              <mc:Fallback>
                <p:oleObj name="Equation" r:id="rId2" imgW="558720" imgH="4572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219200"/>
                        <a:ext cx="1295400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97" name="Object 81"/>
          <p:cNvGraphicFramePr>
            <a:graphicFrameLocks noGrp="1" noChangeAspect="1"/>
          </p:cNvGraphicFramePr>
          <p:nvPr>
            <p:ph sz="half" idx="2"/>
          </p:nvPr>
        </p:nvGraphicFramePr>
        <p:xfrm>
          <a:off x="3886200" y="2781300"/>
          <a:ext cx="2209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04840" imgH="457200" progId="Equation.3">
                  <p:embed/>
                </p:oleObj>
              </mc:Choice>
              <mc:Fallback>
                <p:oleObj name="Equation" r:id="rId4" imgW="1104840" imgH="457200" progId="Equation.3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781300"/>
                        <a:ext cx="22098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1329900"/>
              </p:ext>
            </p:extLst>
          </p:nvPr>
        </p:nvGraphicFramePr>
        <p:xfrm>
          <a:off x="2197100" y="4648200"/>
          <a:ext cx="5957888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984400" imgH="457200" progId="Equation.3">
                  <p:embed/>
                </p:oleObj>
              </mc:Choice>
              <mc:Fallback>
                <p:oleObj name="Equation" r:id="rId6" imgW="2984400" imgH="457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7100" y="4648200"/>
                        <a:ext cx="5957888" cy="91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8605306"/>
              </p:ext>
            </p:extLst>
          </p:nvPr>
        </p:nvGraphicFramePr>
        <p:xfrm>
          <a:off x="2806701" y="5637213"/>
          <a:ext cx="4714875" cy="85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61960" imgH="431640" progId="Equation.3">
                  <p:embed/>
                </p:oleObj>
              </mc:Choice>
              <mc:Fallback>
                <p:oleObj name="Equation" r:id="rId8" imgW="2361960" imgH="4316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6701" y="5637213"/>
                        <a:ext cx="4714875" cy="858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6" name="Object 20"/>
          <p:cNvGraphicFramePr>
            <a:graphicFrameLocks noChangeAspect="1"/>
          </p:cNvGraphicFramePr>
          <p:nvPr/>
        </p:nvGraphicFramePr>
        <p:xfrm>
          <a:off x="2590800" y="2819400"/>
          <a:ext cx="1244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22080" imgH="457200" progId="Equation.3">
                  <p:embed/>
                </p:oleObj>
              </mc:Choice>
              <mc:Fallback>
                <p:oleObj name="Equation" r:id="rId10" imgW="622080" imgH="4572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819400"/>
                        <a:ext cx="12446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88"/>
          <p:cNvGrpSpPr>
            <a:grpSpLocks/>
          </p:cNvGrpSpPr>
          <p:nvPr/>
        </p:nvGrpSpPr>
        <p:grpSpPr bwMode="auto">
          <a:xfrm>
            <a:off x="7958138" y="2576513"/>
            <a:ext cx="1905000" cy="1066800"/>
            <a:chOff x="4053" y="1623"/>
            <a:chExt cx="1200" cy="672"/>
          </a:xfrm>
        </p:grpSpPr>
        <p:sp>
          <p:nvSpPr>
            <p:cNvPr id="2107" name="Line 28"/>
            <p:cNvSpPr>
              <a:spLocks noChangeShapeType="1"/>
            </p:cNvSpPr>
            <p:nvPr/>
          </p:nvSpPr>
          <p:spPr bwMode="auto">
            <a:xfrm flipV="1">
              <a:off x="4053" y="1623"/>
              <a:ext cx="1200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8" name="Text Box 46"/>
            <p:cNvSpPr txBox="1">
              <a:spLocks noChangeArrowheads="1"/>
            </p:cNvSpPr>
            <p:nvPr/>
          </p:nvSpPr>
          <p:spPr bwMode="auto">
            <a:xfrm>
              <a:off x="4875" y="1791"/>
              <a:ext cx="1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400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</a:p>
          </p:txBody>
        </p:sp>
      </p:grpSp>
      <p:grpSp>
        <p:nvGrpSpPr>
          <p:cNvPr id="3" name="Group 89"/>
          <p:cNvGrpSpPr>
            <a:grpSpLocks/>
          </p:cNvGrpSpPr>
          <p:nvPr/>
        </p:nvGrpSpPr>
        <p:grpSpPr bwMode="auto">
          <a:xfrm>
            <a:off x="8343900" y="3248029"/>
            <a:ext cx="419100" cy="369888"/>
            <a:chOff x="4296" y="2046"/>
            <a:chExt cx="264" cy="233"/>
          </a:xfrm>
        </p:grpSpPr>
        <p:sp>
          <p:nvSpPr>
            <p:cNvPr id="2105" name="Arc 39"/>
            <p:cNvSpPr>
              <a:spLocks noChangeAspect="1"/>
            </p:cNvSpPr>
            <p:nvPr/>
          </p:nvSpPr>
          <p:spPr bwMode="auto">
            <a:xfrm rot="1500000">
              <a:off x="4296" y="2160"/>
              <a:ext cx="115" cy="115"/>
            </a:xfrm>
            <a:custGeom>
              <a:avLst/>
              <a:gdLst>
                <a:gd name="T0" fmla="*/ 0 w 21600"/>
                <a:gd name="T1" fmla="*/ 0 h 21600"/>
                <a:gd name="T2" fmla="*/ 115 w 21600"/>
                <a:gd name="T3" fmla="*/ 115 h 21600"/>
                <a:gd name="T4" fmla="*/ 0 w 21600"/>
                <a:gd name="T5" fmla="*/ 115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06" name="Text Box 55"/>
            <p:cNvSpPr txBox="1">
              <a:spLocks noChangeArrowheads="1"/>
            </p:cNvSpPr>
            <p:nvPr/>
          </p:nvSpPr>
          <p:spPr bwMode="auto">
            <a:xfrm>
              <a:off x="4416" y="2046"/>
              <a:ext cx="1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400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</a:t>
              </a:r>
            </a:p>
          </p:txBody>
        </p:sp>
      </p:grpSp>
      <p:grpSp>
        <p:nvGrpSpPr>
          <p:cNvPr id="4" name="Group 94"/>
          <p:cNvGrpSpPr>
            <a:grpSpLocks/>
          </p:cNvGrpSpPr>
          <p:nvPr/>
        </p:nvGrpSpPr>
        <p:grpSpPr bwMode="auto">
          <a:xfrm>
            <a:off x="7543800" y="2057400"/>
            <a:ext cx="1905000" cy="1320800"/>
            <a:chOff x="3792" y="1296"/>
            <a:chExt cx="1200" cy="832"/>
          </a:xfrm>
        </p:grpSpPr>
        <p:sp>
          <p:nvSpPr>
            <p:cNvPr id="2100" name="Arc 40"/>
            <p:cNvSpPr>
              <a:spLocks noChangeAspect="1"/>
            </p:cNvSpPr>
            <p:nvPr/>
          </p:nvSpPr>
          <p:spPr bwMode="auto">
            <a:xfrm>
              <a:off x="4227" y="2001"/>
              <a:ext cx="127" cy="127"/>
            </a:xfrm>
            <a:custGeom>
              <a:avLst/>
              <a:gdLst>
                <a:gd name="T0" fmla="*/ 0 w 21600"/>
                <a:gd name="T1" fmla="*/ 0 h 21600"/>
                <a:gd name="T2" fmla="*/ 127 w 21600"/>
                <a:gd name="T3" fmla="*/ 127 h 21600"/>
                <a:gd name="T4" fmla="*/ 0 w 21600"/>
                <a:gd name="T5" fmla="*/ 12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2101" name="Group 48"/>
            <p:cNvGrpSpPr>
              <a:grpSpLocks/>
            </p:cNvGrpSpPr>
            <p:nvPr/>
          </p:nvGrpSpPr>
          <p:grpSpPr bwMode="auto">
            <a:xfrm>
              <a:off x="3792" y="1296"/>
              <a:ext cx="1200" cy="750"/>
              <a:chOff x="3792" y="1296"/>
              <a:chExt cx="1200" cy="750"/>
            </a:xfrm>
          </p:grpSpPr>
          <p:sp>
            <p:nvSpPr>
              <p:cNvPr id="2103" name="Line 29"/>
              <p:cNvSpPr>
                <a:spLocks noChangeShapeType="1"/>
              </p:cNvSpPr>
              <p:nvPr/>
            </p:nvSpPr>
            <p:spPr bwMode="auto">
              <a:xfrm rot="19800000" flipV="1">
                <a:off x="3792" y="1374"/>
                <a:ext cx="1200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4" name="Text Box 47"/>
              <p:cNvSpPr txBox="1">
                <a:spLocks noChangeArrowheads="1"/>
              </p:cNvSpPr>
              <p:nvPr/>
            </p:nvSpPr>
            <p:spPr bwMode="auto">
              <a:xfrm>
                <a:off x="4413" y="1296"/>
                <a:ext cx="144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2400" i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</a:p>
            </p:txBody>
          </p:sp>
        </p:grpSp>
        <p:sp>
          <p:nvSpPr>
            <p:cNvPr id="2102" name="Text Box 56"/>
            <p:cNvSpPr txBox="1">
              <a:spLocks noChangeArrowheads="1"/>
            </p:cNvSpPr>
            <p:nvPr/>
          </p:nvSpPr>
          <p:spPr bwMode="auto">
            <a:xfrm>
              <a:off x="4320" y="1824"/>
              <a:ext cx="1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400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</a:t>
              </a:r>
            </a:p>
          </p:txBody>
        </p:sp>
      </p:grpSp>
      <p:grpSp>
        <p:nvGrpSpPr>
          <p:cNvPr id="6" name="Group 84"/>
          <p:cNvGrpSpPr>
            <a:grpSpLocks/>
          </p:cNvGrpSpPr>
          <p:nvPr/>
        </p:nvGrpSpPr>
        <p:grpSpPr bwMode="auto">
          <a:xfrm>
            <a:off x="7924800" y="1219200"/>
            <a:ext cx="2514600" cy="2438400"/>
            <a:chOff x="4032" y="768"/>
            <a:chExt cx="1584" cy="1536"/>
          </a:xfrm>
        </p:grpSpPr>
        <p:sp>
          <p:nvSpPr>
            <p:cNvPr id="2096" name="Freeform 26"/>
            <p:cNvSpPr>
              <a:spLocks/>
            </p:cNvSpPr>
            <p:nvPr/>
          </p:nvSpPr>
          <p:spPr bwMode="auto">
            <a:xfrm>
              <a:off x="4032" y="768"/>
              <a:ext cx="1584" cy="1536"/>
            </a:xfrm>
            <a:custGeom>
              <a:avLst/>
              <a:gdLst>
                <a:gd name="T0" fmla="*/ 0 w 1392"/>
                <a:gd name="T1" fmla="*/ 0 h 1440"/>
                <a:gd name="T2" fmla="*/ 0 w 1392"/>
                <a:gd name="T3" fmla="*/ 1440 h 1440"/>
                <a:gd name="T4" fmla="*/ 1392 w 1392"/>
                <a:gd name="T5" fmla="*/ 1440 h 1440"/>
                <a:gd name="T6" fmla="*/ 0 60000 65536"/>
                <a:gd name="T7" fmla="*/ 0 60000 65536"/>
                <a:gd name="T8" fmla="*/ 0 60000 65536"/>
                <a:gd name="T9" fmla="*/ 0 w 1392"/>
                <a:gd name="T10" fmla="*/ 0 h 1440"/>
                <a:gd name="T11" fmla="*/ 1392 w 1392"/>
                <a:gd name="T12" fmla="*/ 1440 h 1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92" h="1440">
                  <a:moveTo>
                    <a:pt x="0" y="0"/>
                  </a:moveTo>
                  <a:lnTo>
                    <a:pt x="0" y="1440"/>
                  </a:lnTo>
                  <a:lnTo>
                    <a:pt x="1392" y="14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2097" name="Group 66"/>
            <p:cNvGrpSpPr>
              <a:grpSpLocks/>
            </p:cNvGrpSpPr>
            <p:nvPr/>
          </p:nvGrpSpPr>
          <p:grpSpPr bwMode="auto">
            <a:xfrm>
              <a:off x="5234" y="1500"/>
              <a:ext cx="190" cy="233"/>
              <a:chOff x="5234" y="1500"/>
              <a:chExt cx="190" cy="233"/>
            </a:xfrm>
          </p:grpSpPr>
          <p:sp>
            <p:nvSpPr>
              <p:cNvPr id="2098" name="Oval 31"/>
              <p:cNvSpPr>
                <a:spLocks noChangeAspect="1" noChangeArrowheads="1"/>
              </p:cNvSpPr>
              <p:nvPr/>
            </p:nvSpPr>
            <p:spPr bwMode="auto">
              <a:xfrm>
                <a:off x="5234" y="1595"/>
                <a:ext cx="46" cy="4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099" name="Text Box 60"/>
              <p:cNvSpPr txBox="1">
                <a:spLocks noChangeArrowheads="1"/>
              </p:cNvSpPr>
              <p:nvPr/>
            </p:nvSpPr>
            <p:spPr bwMode="auto">
              <a:xfrm>
                <a:off x="5280" y="1500"/>
                <a:ext cx="144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2400" i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P</a:t>
                </a:r>
              </a:p>
            </p:txBody>
          </p:sp>
        </p:grpSp>
      </p:grpSp>
      <p:grpSp>
        <p:nvGrpSpPr>
          <p:cNvPr id="8" name="Group 91"/>
          <p:cNvGrpSpPr>
            <a:grpSpLocks/>
          </p:cNvGrpSpPr>
          <p:nvPr/>
        </p:nvGrpSpPr>
        <p:grpSpPr bwMode="auto">
          <a:xfrm>
            <a:off x="9020176" y="1447800"/>
            <a:ext cx="1114425" cy="914400"/>
            <a:chOff x="4722" y="912"/>
            <a:chExt cx="702" cy="576"/>
          </a:xfrm>
        </p:grpSpPr>
        <p:grpSp>
          <p:nvGrpSpPr>
            <p:cNvPr id="2090" name="Group 90"/>
            <p:cNvGrpSpPr>
              <a:grpSpLocks/>
            </p:cNvGrpSpPr>
            <p:nvPr/>
          </p:nvGrpSpPr>
          <p:grpSpPr bwMode="auto">
            <a:xfrm>
              <a:off x="4722" y="1008"/>
              <a:ext cx="366" cy="233"/>
              <a:chOff x="4722" y="1008"/>
              <a:chExt cx="366" cy="233"/>
            </a:xfrm>
          </p:grpSpPr>
          <p:sp>
            <p:nvSpPr>
              <p:cNvPr id="2094" name="Oval 32"/>
              <p:cNvSpPr>
                <a:spLocks noChangeAspect="1" noChangeArrowheads="1"/>
              </p:cNvSpPr>
              <p:nvPr/>
            </p:nvSpPr>
            <p:spPr bwMode="auto">
              <a:xfrm>
                <a:off x="4722" y="1104"/>
                <a:ext cx="46" cy="4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095" name="Text Box 61"/>
              <p:cNvSpPr txBox="1">
                <a:spLocks noChangeArrowheads="1"/>
              </p:cNvSpPr>
              <p:nvPr/>
            </p:nvSpPr>
            <p:spPr bwMode="auto">
              <a:xfrm>
                <a:off x="4800" y="1008"/>
                <a:ext cx="28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2400" i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P</a:t>
                </a:r>
              </a:p>
            </p:txBody>
          </p:sp>
        </p:grpSp>
        <p:grpSp>
          <p:nvGrpSpPr>
            <p:cNvPr id="2091" name="Group 65"/>
            <p:cNvGrpSpPr>
              <a:grpSpLocks/>
            </p:cNvGrpSpPr>
            <p:nvPr/>
          </p:nvGrpSpPr>
          <p:grpSpPr bwMode="auto">
            <a:xfrm>
              <a:off x="4944" y="912"/>
              <a:ext cx="480" cy="576"/>
              <a:chOff x="4944" y="912"/>
              <a:chExt cx="480" cy="576"/>
            </a:xfrm>
          </p:grpSpPr>
          <p:sp>
            <p:nvSpPr>
              <p:cNvPr id="2092" name="Arc 63"/>
              <p:cNvSpPr>
                <a:spLocks/>
              </p:cNvSpPr>
              <p:nvPr/>
            </p:nvSpPr>
            <p:spPr bwMode="auto">
              <a:xfrm>
                <a:off x="4944" y="1008"/>
                <a:ext cx="480" cy="480"/>
              </a:xfrm>
              <a:custGeom>
                <a:avLst/>
                <a:gdLst>
                  <a:gd name="T0" fmla="*/ 0 w 21600"/>
                  <a:gd name="T1" fmla="*/ 0 h 21600"/>
                  <a:gd name="T2" fmla="*/ 480 w 21600"/>
                  <a:gd name="T3" fmla="*/ 480 h 21600"/>
                  <a:gd name="T4" fmla="*/ 0 w 21600"/>
                  <a:gd name="T5" fmla="*/ 48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093" name="Text Box 64"/>
              <p:cNvSpPr txBox="1">
                <a:spLocks noChangeArrowheads="1"/>
              </p:cNvSpPr>
              <p:nvPr/>
            </p:nvSpPr>
            <p:spPr bwMode="auto">
              <a:xfrm>
                <a:off x="5232" y="912"/>
                <a:ext cx="144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2400" i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</a:t>
                </a:r>
              </a:p>
            </p:txBody>
          </p:sp>
        </p:grpSp>
      </p:grpSp>
      <p:grpSp>
        <p:nvGrpSpPr>
          <p:cNvPr id="11" name="Group 69"/>
          <p:cNvGrpSpPr>
            <a:grpSpLocks/>
          </p:cNvGrpSpPr>
          <p:nvPr/>
        </p:nvGrpSpPr>
        <p:grpSpPr bwMode="auto">
          <a:xfrm>
            <a:off x="7391400" y="3581400"/>
            <a:ext cx="533400" cy="547688"/>
            <a:chOff x="3744" y="2256"/>
            <a:chExt cx="288" cy="345"/>
          </a:xfrm>
        </p:grpSpPr>
        <p:sp>
          <p:nvSpPr>
            <p:cNvPr id="2088" name="Line 35"/>
            <p:cNvSpPr>
              <a:spLocks noChangeShapeType="1"/>
            </p:cNvSpPr>
            <p:nvPr/>
          </p:nvSpPr>
          <p:spPr bwMode="auto">
            <a:xfrm>
              <a:off x="4032" y="2256"/>
              <a:ext cx="0" cy="3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 rot="5400000">
              <a:off x="3888" y="2160"/>
              <a:ext cx="0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98"/>
          <p:cNvGrpSpPr>
            <a:grpSpLocks/>
          </p:cNvGrpSpPr>
          <p:nvPr/>
        </p:nvGrpSpPr>
        <p:grpSpPr bwMode="auto">
          <a:xfrm>
            <a:off x="7577138" y="2576514"/>
            <a:ext cx="2281237" cy="1565275"/>
            <a:chOff x="3813" y="1623"/>
            <a:chExt cx="1437" cy="986"/>
          </a:xfrm>
        </p:grpSpPr>
        <p:grpSp>
          <p:nvGrpSpPr>
            <p:cNvPr id="2077" name="Group 68"/>
            <p:cNvGrpSpPr>
              <a:grpSpLocks/>
            </p:cNvGrpSpPr>
            <p:nvPr/>
          </p:nvGrpSpPr>
          <p:grpSpPr bwMode="auto">
            <a:xfrm>
              <a:off x="4041" y="1632"/>
              <a:ext cx="1209" cy="977"/>
              <a:chOff x="4041" y="1632"/>
              <a:chExt cx="1209" cy="977"/>
            </a:xfrm>
          </p:grpSpPr>
          <p:sp>
            <p:nvSpPr>
              <p:cNvPr id="2084" name="Line 59"/>
              <p:cNvSpPr>
                <a:spLocks noChangeShapeType="1"/>
              </p:cNvSpPr>
              <p:nvPr/>
            </p:nvSpPr>
            <p:spPr bwMode="auto">
              <a:xfrm>
                <a:off x="4041" y="2544"/>
                <a:ext cx="1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arrow" w="lg" len="med"/>
                <a:tailEnd type="arrow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5" name="Line 36"/>
              <p:cNvSpPr>
                <a:spLocks noChangeShapeType="1"/>
              </p:cNvSpPr>
              <p:nvPr/>
            </p:nvSpPr>
            <p:spPr bwMode="auto">
              <a:xfrm>
                <a:off x="5250" y="1632"/>
                <a:ext cx="0" cy="67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6" name="Line 38"/>
              <p:cNvSpPr>
                <a:spLocks noChangeShapeType="1"/>
              </p:cNvSpPr>
              <p:nvPr/>
            </p:nvSpPr>
            <p:spPr bwMode="auto">
              <a:xfrm>
                <a:off x="5250" y="2304"/>
                <a:ext cx="0" cy="2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7" name="Text Box 57"/>
              <p:cNvSpPr txBox="1">
                <a:spLocks noChangeArrowheads="1"/>
              </p:cNvSpPr>
              <p:nvPr/>
            </p:nvSpPr>
            <p:spPr bwMode="auto">
              <a:xfrm>
                <a:off x="4497" y="2436"/>
                <a:ext cx="447" cy="1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i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r</a:t>
                </a:r>
                <a:r>
                  <a:rPr lang="en-US" altLang="en-US" sz="800" i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:r>
                  <a:rPr lang="en-US" altLang="en-US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cos</a:t>
                </a:r>
                <a:r>
                  <a:rPr lang="en-US" altLang="en-US" i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</a:t>
                </a:r>
              </a:p>
            </p:txBody>
          </p:sp>
        </p:grpSp>
        <p:grpSp>
          <p:nvGrpSpPr>
            <p:cNvPr id="2078" name="Group 97"/>
            <p:cNvGrpSpPr>
              <a:grpSpLocks/>
            </p:cNvGrpSpPr>
            <p:nvPr/>
          </p:nvGrpSpPr>
          <p:grpSpPr bwMode="auto">
            <a:xfrm>
              <a:off x="3813" y="1623"/>
              <a:ext cx="1419" cy="681"/>
              <a:chOff x="3813" y="1623"/>
              <a:chExt cx="1419" cy="681"/>
            </a:xfrm>
          </p:grpSpPr>
          <p:grpSp>
            <p:nvGrpSpPr>
              <p:cNvPr id="2079" name="Group 92"/>
              <p:cNvGrpSpPr>
                <a:grpSpLocks/>
              </p:cNvGrpSpPr>
              <p:nvPr/>
            </p:nvGrpSpPr>
            <p:grpSpPr bwMode="auto">
              <a:xfrm>
                <a:off x="3830" y="1623"/>
                <a:ext cx="1402" cy="0"/>
                <a:chOff x="3830" y="1623"/>
                <a:chExt cx="1402" cy="0"/>
              </a:xfrm>
            </p:grpSpPr>
            <p:sp>
              <p:nvSpPr>
                <p:cNvPr id="2082" name="Line 42"/>
                <p:cNvSpPr>
                  <a:spLocks noChangeShapeType="1"/>
                </p:cNvSpPr>
                <p:nvPr/>
              </p:nvSpPr>
              <p:spPr bwMode="auto">
                <a:xfrm rot="5400000">
                  <a:off x="3931" y="1522"/>
                  <a:ext cx="0" cy="20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3" name="Line 44"/>
                <p:cNvSpPr>
                  <a:spLocks noChangeShapeType="1"/>
                </p:cNvSpPr>
                <p:nvPr/>
              </p:nvSpPr>
              <p:spPr bwMode="auto">
                <a:xfrm flipH="1">
                  <a:off x="4032" y="1623"/>
                  <a:ext cx="12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80" name="Line 85"/>
              <p:cNvSpPr>
                <a:spLocks noChangeShapeType="1"/>
              </p:cNvSpPr>
              <p:nvPr/>
            </p:nvSpPr>
            <p:spPr bwMode="auto">
              <a:xfrm flipH="1">
                <a:off x="3927" y="1632"/>
                <a:ext cx="9" cy="67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1" name="Text Box 71"/>
              <p:cNvSpPr txBox="1">
                <a:spLocks noChangeArrowheads="1"/>
              </p:cNvSpPr>
              <p:nvPr/>
            </p:nvSpPr>
            <p:spPr bwMode="auto">
              <a:xfrm rot="10800000">
                <a:off x="3813" y="1738"/>
                <a:ext cx="174" cy="42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vert="eaVert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i="1">
                    <a:solidFill>
                      <a:srgbClr val="000000"/>
                    </a:solidFill>
                    <a:sym typeface="Symbol" panose="05050102010706020507" pitchFamily="18" charset="2"/>
                  </a:rPr>
                  <a:t>r </a:t>
                </a:r>
                <a:r>
                  <a:rPr lang="en-US" altLang="en-US">
                    <a:solidFill>
                      <a:srgbClr val="000000"/>
                    </a:solidFill>
                    <a:sym typeface="Symbol" panose="05050102010706020507" pitchFamily="18" charset="2"/>
                  </a:rPr>
                  <a:t>sin</a:t>
                </a:r>
                <a:r>
                  <a:rPr lang="en-US" altLang="en-US" i="1">
                    <a:solidFill>
                      <a:srgbClr val="000000"/>
                    </a:solidFill>
                    <a:sym typeface="Symbol" panose="05050102010706020507" pitchFamily="18" charset="2"/>
                  </a:rPr>
                  <a:t></a:t>
                </a:r>
              </a:p>
            </p:txBody>
          </p:sp>
        </p:grpSp>
      </p:grpSp>
      <p:grpSp>
        <p:nvGrpSpPr>
          <p:cNvPr id="16" name="Group 96"/>
          <p:cNvGrpSpPr>
            <a:grpSpLocks/>
          </p:cNvGrpSpPr>
          <p:nvPr/>
        </p:nvGrpSpPr>
        <p:grpSpPr bwMode="auto">
          <a:xfrm>
            <a:off x="7319964" y="1781175"/>
            <a:ext cx="1771650" cy="2122488"/>
            <a:chOff x="3651" y="1122"/>
            <a:chExt cx="1116" cy="1337"/>
          </a:xfrm>
        </p:grpSpPr>
        <p:grpSp>
          <p:nvGrpSpPr>
            <p:cNvPr id="2068" name="Group 95"/>
            <p:cNvGrpSpPr>
              <a:grpSpLocks/>
            </p:cNvGrpSpPr>
            <p:nvPr/>
          </p:nvGrpSpPr>
          <p:grpSpPr bwMode="auto">
            <a:xfrm>
              <a:off x="3688" y="1122"/>
              <a:ext cx="1055" cy="1326"/>
              <a:chOff x="3688" y="1122"/>
              <a:chExt cx="1055" cy="1326"/>
            </a:xfrm>
          </p:grpSpPr>
          <p:grpSp>
            <p:nvGrpSpPr>
              <p:cNvPr id="2072" name="Group 52"/>
              <p:cNvGrpSpPr>
                <a:grpSpLocks/>
              </p:cNvGrpSpPr>
              <p:nvPr/>
            </p:nvGrpSpPr>
            <p:grpSpPr bwMode="auto">
              <a:xfrm>
                <a:off x="4743" y="1143"/>
                <a:ext cx="0" cy="1305"/>
                <a:chOff x="4743" y="1143"/>
                <a:chExt cx="0" cy="1305"/>
              </a:xfrm>
            </p:grpSpPr>
            <p:sp>
              <p:nvSpPr>
                <p:cNvPr id="2075" name="Line 34"/>
                <p:cNvSpPr>
                  <a:spLocks noChangeShapeType="1"/>
                </p:cNvSpPr>
                <p:nvPr/>
              </p:nvSpPr>
              <p:spPr bwMode="auto">
                <a:xfrm>
                  <a:off x="4743" y="1143"/>
                  <a:ext cx="0" cy="119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6" name="Line 37"/>
                <p:cNvSpPr>
                  <a:spLocks noChangeShapeType="1"/>
                </p:cNvSpPr>
                <p:nvPr/>
              </p:nvSpPr>
              <p:spPr bwMode="auto">
                <a:xfrm>
                  <a:off x="4743" y="2304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73" name="Line 43"/>
              <p:cNvSpPr>
                <a:spLocks noChangeShapeType="1"/>
              </p:cNvSpPr>
              <p:nvPr/>
            </p:nvSpPr>
            <p:spPr bwMode="auto">
              <a:xfrm rot="5400000">
                <a:off x="3861" y="949"/>
                <a:ext cx="0" cy="34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4" name="Line 45"/>
              <p:cNvSpPr>
                <a:spLocks noChangeShapeType="1"/>
              </p:cNvSpPr>
              <p:nvPr/>
            </p:nvSpPr>
            <p:spPr bwMode="auto">
              <a:xfrm flipH="1">
                <a:off x="4023" y="1122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69" name="Text Box 58"/>
            <p:cNvSpPr txBox="1">
              <a:spLocks noChangeArrowheads="1"/>
            </p:cNvSpPr>
            <p:nvPr/>
          </p:nvSpPr>
          <p:spPr bwMode="auto">
            <a:xfrm>
              <a:off x="4047" y="2286"/>
              <a:ext cx="72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r</a:t>
              </a:r>
              <a:r>
                <a:rPr lang="en-US" altLang="en-US" sz="800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lang="en-US" altLang="en-US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cos(</a:t>
              </a:r>
              <a:r>
                <a:rPr lang="en-US" altLang="en-US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 </a:t>
              </a:r>
              <a:r>
                <a:rPr lang="en-US" altLang="en-US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+ </a:t>
              </a:r>
              <a:r>
                <a:rPr lang="en-US" altLang="en-US" sz="1400" i="1">
                  <a:solidFill>
                    <a:srgbClr val="000000"/>
                  </a:solidFill>
                  <a:sym typeface="Symbol" panose="05050102010706020507" pitchFamily="18" charset="2"/>
                </a:rPr>
                <a:t></a:t>
              </a:r>
              <a:r>
                <a:rPr lang="en-US" altLang="en-US" sz="800" i="1">
                  <a:solidFill>
                    <a:srgbClr val="000000"/>
                  </a:solidFill>
                  <a:sym typeface="Symbol" panose="05050102010706020507" pitchFamily="18" charset="2"/>
                </a:rPr>
                <a:t> </a:t>
              </a:r>
              <a:r>
                <a:rPr lang="en-US" altLang="en-US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)</a:t>
              </a:r>
            </a:p>
          </p:txBody>
        </p:sp>
        <p:sp>
          <p:nvSpPr>
            <p:cNvPr id="2070" name="Line 73"/>
            <p:cNvSpPr>
              <a:spLocks noChangeShapeType="1"/>
            </p:cNvSpPr>
            <p:nvPr/>
          </p:nvSpPr>
          <p:spPr bwMode="auto">
            <a:xfrm>
              <a:off x="3744" y="1143"/>
              <a:ext cx="0" cy="115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1" name="Text Box 74"/>
            <p:cNvSpPr txBox="1">
              <a:spLocks noChangeArrowheads="1"/>
            </p:cNvSpPr>
            <p:nvPr/>
          </p:nvSpPr>
          <p:spPr bwMode="auto">
            <a:xfrm rot="10800000">
              <a:off x="3651" y="1305"/>
              <a:ext cx="174" cy="7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eaVert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solidFill>
                    <a:srgbClr val="000000"/>
                  </a:solidFill>
                  <a:sym typeface="Symbol" panose="05050102010706020507" pitchFamily="18" charset="2"/>
                </a:rPr>
                <a:t>r </a:t>
              </a:r>
              <a:r>
                <a:rPr lang="en-US" altLang="en-US">
                  <a:solidFill>
                    <a:srgbClr val="000000"/>
                  </a:solidFill>
                  <a:sym typeface="Symbol" panose="05050102010706020507" pitchFamily="18" charset="2"/>
                </a:rPr>
                <a:t>sin(</a:t>
              </a:r>
              <a:r>
                <a:rPr lang="en-US" altLang="en-US" i="1">
                  <a:solidFill>
                    <a:srgbClr val="000000"/>
                  </a:solidFill>
                  <a:sym typeface="Symbol" panose="05050102010706020507" pitchFamily="18" charset="2"/>
                </a:rPr>
                <a:t> </a:t>
              </a:r>
              <a:r>
                <a:rPr lang="en-US" altLang="en-US">
                  <a:solidFill>
                    <a:srgbClr val="000000"/>
                  </a:solidFill>
                  <a:sym typeface="Symbol" panose="05050102010706020507" pitchFamily="18" charset="2"/>
                </a:rPr>
                <a:t>+</a:t>
              </a:r>
              <a:r>
                <a:rPr lang="en-US" altLang="en-US" i="1">
                  <a:solidFill>
                    <a:srgbClr val="000000"/>
                  </a:solidFill>
                  <a:sym typeface="Symbol" panose="05050102010706020507" pitchFamily="18" charset="2"/>
                </a:rPr>
                <a:t> </a:t>
              </a:r>
              <a:r>
                <a:rPr lang="en-US" altLang="en-US">
                  <a:solidFill>
                    <a:srgbClr val="000000"/>
                  </a:solidFill>
                  <a:sym typeface="Symbol" panose="05050102010706020507" pitchFamily="18" charset="2"/>
                </a:rPr>
                <a:t>)</a:t>
              </a:r>
            </a:p>
          </p:txBody>
        </p:sp>
      </p:grpSp>
      <p:graphicFrame>
        <p:nvGraphicFramePr>
          <p:cNvPr id="9295" name="Object 79"/>
          <p:cNvGraphicFramePr>
            <a:graphicFrameLocks noChangeAspect="1"/>
          </p:cNvGraphicFramePr>
          <p:nvPr/>
        </p:nvGraphicFramePr>
        <p:xfrm>
          <a:off x="4038600" y="1268414"/>
          <a:ext cx="1905000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876240" imgH="457200" progId="Equation.3">
                  <p:embed/>
                </p:oleObj>
              </mc:Choice>
              <mc:Fallback>
                <p:oleObj name="Equation" r:id="rId12" imgW="876240" imgH="457200" progId="Equation.3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1268414"/>
                        <a:ext cx="1905000" cy="941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5" name="Text Box 99"/>
          <p:cNvSpPr txBox="1">
            <a:spLocks noChangeArrowheads="1"/>
          </p:cNvSpPr>
          <p:nvPr/>
        </p:nvSpPr>
        <p:spPr bwMode="auto">
          <a:xfrm>
            <a:off x="10363200" y="358140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/>
              <a:t>x</a:t>
            </a:r>
          </a:p>
        </p:txBody>
      </p:sp>
      <p:sp>
        <p:nvSpPr>
          <p:cNvPr id="9316" name="Text Box 100"/>
          <p:cNvSpPr txBox="1">
            <a:spLocks noChangeArrowheads="1"/>
          </p:cNvSpPr>
          <p:nvPr/>
        </p:nvSpPr>
        <p:spPr bwMode="auto">
          <a:xfrm>
            <a:off x="7881938" y="93345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/>
              <a:t>y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6BAC48E-4818-5811-C656-934C848C5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9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5" grpId="0"/>
      <p:bldP spid="93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Rotation – 2D</a:t>
            </a:r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5273437"/>
              </p:ext>
            </p:extLst>
          </p:nvPr>
        </p:nvGraphicFramePr>
        <p:xfrm>
          <a:off x="5257800" y="1152899"/>
          <a:ext cx="5715000" cy="248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7037280" imgH="3062520" progId="Visio.Drawing.4">
                  <p:embed/>
                </p:oleObj>
              </mc:Choice>
              <mc:Fallback>
                <p:oleObj name="VISIO" r:id="rId2" imgW="7037280" imgH="3062520" progId="Visio.Drawing.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1152899"/>
                        <a:ext cx="5715000" cy="2487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719323"/>
              </p:ext>
            </p:extLst>
          </p:nvPr>
        </p:nvGraphicFramePr>
        <p:xfrm>
          <a:off x="1371600" y="4693361"/>
          <a:ext cx="6705600" cy="16820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47760" imgH="685800" progId="Equation.3">
                  <p:embed/>
                </p:oleObj>
              </mc:Choice>
              <mc:Fallback>
                <p:oleObj name="Equation" r:id="rId4" imgW="3047760" imgH="685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693361"/>
                        <a:ext cx="6705600" cy="16820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9094313"/>
              </p:ext>
            </p:extLst>
          </p:nvPr>
        </p:nvGraphicFramePr>
        <p:xfrm>
          <a:off x="1447800" y="1966492"/>
          <a:ext cx="2598738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58640" imgH="431640" progId="Equation.3">
                  <p:embed/>
                </p:oleObj>
              </mc:Choice>
              <mc:Fallback>
                <p:oleObj name="Equation" r:id="rId6" imgW="1358640" imgH="431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966492"/>
                        <a:ext cx="2598738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9" name="Text Box 13"/>
          <p:cNvSpPr txBox="1">
            <a:spLocks noChangeArrowheads="1"/>
          </p:cNvSpPr>
          <p:nvPr/>
        </p:nvSpPr>
        <p:spPr bwMode="auto">
          <a:xfrm>
            <a:off x="1066800" y="4167951"/>
            <a:ext cx="5715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This eq can be represented in matrix form as -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2A9A96-D5D2-8E98-C5D9-07CBF153C490}"/>
              </a:ext>
            </a:extLst>
          </p:cNvPr>
          <p:cNvSpPr/>
          <p:nvPr/>
        </p:nvSpPr>
        <p:spPr>
          <a:xfrm>
            <a:off x="5334000" y="5343899"/>
            <a:ext cx="1905000" cy="294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97AD9B-BC3B-A12F-7580-CAEB96EE0303}"/>
              </a:ext>
            </a:extLst>
          </p:cNvPr>
          <p:cNvSpPr/>
          <p:nvPr/>
        </p:nvSpPr>
        <p:spPr>
          <a:xfrm>
            <a:off x="5334000" y="5791200"/>
            <a:ext cx="1905000" cy="4549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7CC02-2EB1-70DB-9F93-92D0B6F31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/>
              <a:t>Scaling – 2D</a:t>
            </a:r>
          </a:p>
        </p:txBody>
      </p:sp>
      <p:graphicFrame>
        <p:nvGraphicFramePr>
          <p:cNvPr id="4098" name="Object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4363645"/>
              </p:ext>
            </p:extLst>
          </p:nvPr>
        </p:nvGraphicFramePr>
        <p:xfrm>
          <a:off x="3352800" y="2692128"/>
          <a:ext cx="379930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73120" imgH="241200" progId="Equation.3">
                  <p:embed/>
                </p:oleObj>
              </mc:Choice>
              <mc:Fallback>
                <p:oleObj name="Equation" r:id="rId2" imgW="1473120" imgH="241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2692128"/>
                        <a:ext cx="3799305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01600" y="1152525"/>
            <a:ext cx="12090400" cy="29622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Scaling alters the size of an object</a:t>
            </a:r>
          </a:p>
          <a:p>
            <a:pPr eaLnBrk="1" hangingPunct="1"/>
            <a:r>
              <a:rPr lang="en-US" altLang="en-US" dirty="0"/>
              <a:t>Transformed coordinates P</a:t>
            </a:r>
            <a:r>
              <a:rPr lang="en-US" altLang="en-US" dirty="0">
                <a:sym typeface="Symbol" panose="05050102010706020507" pitchFamily="18" charset="2"/>
              </a:rPr>
              <a:t>(x, y) </a:t>
            </a:r>
            <a:r>
              <a:rPr lang="en-US" altLang="en-US" dirty="0"/>
              <a:t>are found by multiplying the coordinate values P(x, y) of each vertex of object by </a:t>
            </a:r>
            <a:r>
              <a:rPr lang="en-US" altLang="en-US" b="1" dirty="0"/>
              <a:t>scaling factor</a:t>
            </a:r>
            <a:r>
              <a:rPr lang="en-US" altLang="en-US" dirty="0"/>
              <a:t> </a:t>
            </a:r>
            <a:r>
              <a:rPr lang="en-US" altLang="en-US" dirty="0" err="1"/>
              <a:t>s</a:t>
            </a:r>
            <a:r>
              <a:rPr lang="en-US" altLang="en-US" baseline="-25000" dirty="0" err="1"/>
              <a:t>x</a:t>
            </a:r>
            <a:r>
              <a:rPr lang="en-US" altLang="en-US" dirty="0"/>
              <a:t> and </a:t>
            </a:r>
            <a:r>
              <a:rPr lang="en-US" altLang="en-US" dirty="0" err="1"/>
              <a:t>s</a:t>
            </a:r>
            <a:r>
              <a:rPr lang="en-US" altLang="en-US" baseline="-25000" dirty="0" err="1"/>
              <a:t>y</a:t>
            </a:r>
            <a:r>
              <a:rPr lang="en-US" altLang="en-US" dirty="0"/>
              <a:t>.</a:t>
            </a:r>
          </a:p>
          <a:p>
            <a:pPr eaLnBrk="1" hangingPunct="1"/>
            <a:r>
              <a:rPr lang="en-US" altLang="en-US" dirty="0" err="1"/>
              <a:t>ie</a:t>
            </a:r>
            <a:r>
              <a:rPr lang="en-US" altLang="en-US" dirty="0"/>
              <a:t>.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In matrix form</a:t>
            </a:r>
          </a:p>
        </p:txBody>
      </p:sp>
      <p:graphicFrame>
        <p:nvGraphicFramePr>
          <p:cNvPr id="247818" name="Object 10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997870584"/>
              </p:ext>
            </p:extLst>
          </p:nvPr>
        </p:nvGraphicFramePr>
        <p:xfrm>
          <a:off x="411174" y="4164497"/>
          <a:ext cx="3275013" cy="203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49080" imgH="965160" progId="Equation.3">
                  <p:embed/>
                </p:oleObj>
              </mc:Choice>
              <mc:Fallback>
                <p:oleObj name="Equation" r:id="rId4" imgW="1549080" imgH="96516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174" y="4164497"/>
                        <a:ext cx="3275013" cy="203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b="15344"/>
          <a:stretch/>
        </p:blipFill>
        <p:spPr>
          <a:xfrm>
            <a:off x="6210300" y="3594100"/>
            <a:ext cx="4277916" cy="25828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46830" y="6204435"/>
            <a:ext cx="4168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altLang="en-US" b="1"/>
              <a:t>WATCH OUT:</a:t>
            </a:r>
            <a:r>
              <a:rPr lang="en-IE" altLang="en-US"/>
              <a:t> Objects grow and move!</a:t>
            </a:r>
            <a:endParaRPr lang="en-IE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29663-3DFB-E520-1274-733F8D5C4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7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7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/>
              <a:t>Scaling – 2D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152526"/>
            <a:ext cx="10515601" cy="5172075"/>
          </a:xfrm>
        </p:spPr>
        <p:txBody>
          <a:bodyPr/>
          <a:lstStyle/>
          <a:p>
            <a:pPr eaLnBrk="1" hangingPunct="1"/>
            <a:r>
              <a:rPr lang="en-US" altLang="en-US" dirty="0"/>
              <a:t>Types of Scaling:</a:t>
            </a:r>
          </a:p>
          <a:p>
            <a:pPr lvl="1" eaLnBrk="1" hangingPunct="1"/>
            <a:r>
              <a:rPr lang="en-US" altLang="en-US" dirty="0"/>
              <a:t>Differential ( </a:t>
            </a:r>
            <a:r>
              <a:rPr lang="en-US" altLang="en-US" dirty="0" err="1"/>
              <a:t>s</a:t>
            </a:r>
            <a:r>
              <a:rPr lang="en-US" altLang="en-US" baseline="-25000" dirty="0" err="1"/>
              <a:t>x</a:t>
            </a:r>
            <a:r>
              <a:rPr lang="en-US" altLang="en-US" dirty="0"/>
              <a:t> != </a:t>
            </a:r>
            <a:r>
              <a:rPr lang="en-US" altLang="en-US" dirty="0" err="1"/>
              <a:t>s</a:t>
            </a:r>
            <a:r>
              <a:rPr lang="en-US" altLang="en-US" baseline="-25000" dirty="0" err="1"/>
              <a:t>y</a:t>
            </a:r>
            <a:r>
              <a:rPr lang="en-US" altLang="en-US" dirty="0"/>
              <a:t> )</a:t>
            </a:r>
          </a:p>
          <a:p>
            <a:pPr lvl="1" eaLnBrk="1" hangingPunct="1"/>
            <a:r>
              <a:rPr lang="en-US" altLang="en-US" dirty="0"/>
              <a:t>Uniform (</a:t>
            </a:r>
            <a:r>
              <a:rPr lang="en-US" altLang="en-US" dirty="0" err="1"/>
              <a:t>s</a:t>
            </a:r>
            <a:r>
              <a:rPr lang="en-US" altLang="en-US" baseline="-25000" dirty="0" err="1"/>
              <a:t>x</a:t>
            </a:r>
            <a:r>
              <a:rPr lang="en-US" altLang="en-US" dirty="0"/>
              <a:t> = </a:t>
            </a:r>
            <a:r>
              <a:rPr lang="en-US" altLang="en-US" dirty="0" err="1"/>
              <a:t>s</a:t>
            </a:r>
            <a:r>
              <a:rPr lang="en-US" altLang="en-US" baseline="-25000" dirty="0" err="1"/>
              <a:t>y</a:t>
            </a:r>
            <a:r>
              <a:rPr lang="en-US" altLang="en-US" dirty="0"/>
              <a:t> )</a:t>
            </a:r>
          </a:p>
          <a:p>
            <a:pPr eaLnBrk="1" hangingPunct="1"/>
            <a:r>
              <a:rPr lang="en-US" altLang="en-US" dirty="0"/>
              <a:t>After scaling, new object is located at a different position relative to origin</a:t>
            </a:r>
          </a:p>
          <a:p>
            <a:pPr eaLnBrk="1" hangingPunct="1"/>
            <a:endParaRPr lang="en-US" altLang="en-US" dirty="0"/>
          </a:p>
        </p:txBody>
      </p:sp>
      <p:graphicFrame>
        <p:nvGraphicFramePr>
          <p:cNvPr id="5122" name="Object 41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04531202"/>
              </p:ext>
            </p:extLst>
          </p:nvPr>
        </p:nvGraphicFramePr>
        <p:xfrm>
          <a:off x="3276600" y="3025775"/>
          <a:ext cx="4265613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17360" imgH="304560" progId="Equation.3">
                  <p:embed/>
                </p:oleObj>
              </mc:Choice>
              <mc:Fallback>
                <p:oleObj name="Equation" r:id="rId2" imgW="1917360" imgH="304560" progId="Equation.3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025775"/>
                        <a:ext cx="4265613" cy="677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26" name="Group 17"/>
          <p:cNvGrpSpPr>
            <a:grpSpLocks/>
          </p:cNvGrpSpPr>
          <p:nvPr/>
        </p:nvGrpSpPr>
        <p:grpSpPr bwMode="auto">
          <a:xfrm>
            <a:off x="2938464" y="3581400"/>
            <a:ext cx="2547937" cy="2362200"/>
            <a:chOff x="891" y="2256"/>
            <a:chExt cx="1605" cy="1488"/>
          </a:xfrm>
        </p:grpSpPr>
        <p:sp>
          <p:nvSpPr>
            <p:cNvPr id="5149" name="Freeform 4"/>
            <p:cNvSpPr>
              <a:spLocks/>
            </p:cNvSpPr>
            <p:nvPr/>
          </p:nvSpPr>
          <p:spPr bwMode="auto">
            <a:xfrm>
              <a:off x="960" y="2256"/>
              <a:ext cx="1536" cy="1392"/>
            </a:xfrm>
            <a:custGeom>
              <a:avLst/>
              <a:gdLst>
                <a:gd name="T0" fmla="*/ 0 w 1536"/>
                <a:gd name="T1" fmla="*/ 0 h 1248"/>
                <a:gd name="T2" fmla="*/ 0 w 1536"/>
                <a:gd name="T3" fmla="*/ 1248 h 1248"/>
                <a:gd name="T4" fmla="*/ 1536 w 1536"/>
                <a:gd name="T5" fmla="*/ 1248 h 1248"/>
                <a:gd name="T6" fmla="*/ 0 60000 65536"/>
                <a:gd name="T7" fmla="*/ 0 60000 65536"/>
                <a:gd name="T8" fmla="*/ 0 60000 65536"/>
                <a:gd name="T9" fmla="*/ 0 w 1536"/>
                <a:gd name="T10" fmla="*/ 0 h 1248"/>
                <a:gd name="T11" fmla="*/ 1536 w 1536"/>
                <a:gd name="T12" fmla="*/ 1248 h 12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36" h="1248">
                  <a:moveTo>
                    <a:pt x="0" y="0"/>
                  </a:moveTo>
                  <a:lnTo>
                    <a:pt x="0" y="1248"/>
                  </a:lnTo>
                  <a:lnTo>
                    <a:pt x="1536" y="124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5150" name="Group 9"/>
            <p:cNvGrpSpPr>
              <a:grpSpLocks/>
            </p:cNvGrpSpPr>
            <p:nvPr/>
          </p:nvGrpSpPr>
          <p:grpSpPr bwMode="auto">
            <a:xfrm>
              <a:off x="960" y="3651"/>
              <a:ext cx="1296" cy="93"/>
              <a:chOff x="960" y="3696"/>
              <a:chExt cx="1296" cy="192"/>
            </a:xfrm>
          </p:grpSpPr>
          <p:sp>
            <p:nvSpPr>
              <p:cNvPr id="5158" name="Line 5"/>
              <p:cNvSpPr>
                <a:spLocks noChangeShapeType="1"/>
              </p:cNvSpPr>
              <p:nvPr/>
            </p:nvSpPr>
            <p:spPr bwMode="auto">
              <a:xfrm>
                <a:off x="960" y="369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9" name="Line 6"/>
              <p:cNvSpPr>
                <a:spLocks noChangeShapeType="1"/>
              </p:cNvSpPr>
              <p:nvPr/>
            </p:nvSpPr>
            <p:spPr bwMode="auto">
              <a:xfrm>
                <a:off x="1392" y="369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0" name="Line 7"/>
              <p:cNvSpPr>
                <a:spLocks noChangeShapeType="1"/>
              </p:cNvSpPr>
              <p:nvPr/>
            </p:nvSpPr>
            <p:spPr bwMode="auto">
              <a:xfrm>
                <a:off x="1824" y="369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1" name="Line 8"/>
              <p:cNvSpPr>
                <a:spLocks noChangeShapeType="1"/>
              </p:cNvSpPr>
              <p:nvPr/>
            </p:nvSpPr>
            <p:spPr bwMode="auto">
              <a:xfrm>
                <a:off x="2256" y="369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151" name="Line 10"/>
            <p:cNvSpPr>
              <a:spLocks noChangeShapeType="1"/>
            </p:cNvSpPr>
            <p:nvPr/>
          </p:nvSpPr>
          <p:spPr bwMode="auto">
            <a:xfrm>
              <a:off x="960" y="3651"/>
              <a:ext cx="1" cy="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2" name="Line 11"/>
            <p:cNvSpPr>
              <a:spLocks noChangeShapeType="1"/>
            </p:cNvSpPr>
            <p:nvPr/>
          </p:nvSpPr>
          <p:spPr bwMode="auto">
            <a:xfrm>
              <a:off x="1392" y="3651"/>
              <a:ext cx="1" cy="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53" name="Group 12"/>
            <p:cNvGrpSpPr>
              <a:grpSpLocks/>
            </p:cNvGrpSpPr>
            <p:nvPr/>
          </p:nvGrpSpPr>
          <p:grpSpPr bwMode="auto">
            <a:xfrm rot="5400000">
              <a:off x="279" y="2964"/>
              <a:ext cx="1296" cy="72"/>
              <a:chOff x="960" y="3696"/>
              <a:chExt cx="1296" cy="192"/>
            </a:xfrm>
          </p:grpSpPr>
          <p:sp>
            <p:nvSpPr>
              <p:cNvPr id="5154" name="Line 13"/>
              <p:cNvSpPr>
                <a:spLocks noChangeShapeType="1"/>
              </p:cNvSpPr>
              <p:nvPr/>
            </p:nvSpPr>
            <p:spPr bwMode="auto">
              <a:xfrm>
                <a:off x="960" y="369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5" name="Line 14"/>
              <p:cNvSpPr>
                <a:spLocks noChangeShapeType="1"/>
              </p:cNvSpPr>
              <p:nvPr/>
            </p:nvSpPr>
            <p:spPr bwMode="auto">
              <a:xfrm>
                <a:off x="1392" y="369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6" name="Line 15"/>
              <p:cNvSpPr>
                <a:spLocks noChangeShapeType="1"/>
              </p:cNvSpPr>
              <p:nvPr/>
            </p:nvSpPr>
            <p:spPr bwMode="auto">
              <a:xfrm>
                <a:off x="1824" y="369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7" name="Line 16"/>
              <p:cNvSpPr>
                <a:spLocks noChangeShapeType="1"/>
              </p:cNvSpPr>
              <p:nvPr/>
            </p:nvSpPr>
            <p:spPr bwMode="auto">
              <a:xfrm>
                <a:off x="2256" y="369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127" name="Rectangle 18"/>
          <p:cNvSpPr>
            <a:spLocks noChangeArrowheads="1"/>
          </p:cNvSpPr>
          <p:nvPr/>
        </p:nvSpPr>
        <p:spPr bwMode="auto">
          <a:xfrm>
            <a:off x="3733800" y="4419600"/>
            <a:ext cx="685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8" name="Freeform 20"/>
          <p:cNvSpPr>
            <a:spLocks/>
          </p:cNvSpPr>
          <p:nvPr/>
        </p:nvSpPr>
        <p:spPr bwMode="auto">
          <a:xfrm>
            <a:off x="6096000" y="3581400"/>
            <a:ext cx="3657600" cy="2209800"/>
          </a:xfrm>
          <a:custGeom>
            <a:avLst/>
            <a:gdLst>
              <a:gd name="T0" fmla="*/ 0 w 1536"/>
              <a:gd name="T1" fmla="*/ 0 h 1248"/>
              <a:gd name="T2" fmla="*/ 0 w 1536"/>
              <a:gd name="T3" fmla="*/ 1248 h 1248"/>
              <a:gd name="T4" fmla="*/ 1536 w 1536"/>
              <a:gd name="T5" fmla="*/ 1248 h 1248"/>
              <a:gd name="T6" fmla="*/ 0 60000 65536"/>
              <a:gd name="T7" fmla="*/ 0 60000 65536"/>
              <a:gd name="T8" fmla="*/ 0 60000 65536"/>
              <a:gd name="T9" fmla="*/ 0 w 1536"/>
              <a:gd name="T10" fmla="*/ 0 h 1248"/>
              <a:gd name="T11" fmla="*/ 1536 w 1536"/>
              <a:gd name="T12" fmla="*/ 1248 h 12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36" h="1248">
                <a:moveTo>
                  <a:pt x="0" y="0"/>
                </a:moveTo>
                <a:lnTo>
                  <a:pt x="0" y="1248"/>
                </a:lnTo>
                <a:lnTo>
                  <a:pt x="1536" y="124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5129" name="Group 21"/>
          <p:cNvGrpSpPr>
            <a:grpSpLocks/>
          </p:cNvGrpSpPr>
          <p:nvPr/>
        </p:nvGrpSpPr>
        <p:grpSpPr bwMode="auto">
          <a:xfrm>
            <a:off x="6096000" y="5795964"/>
            <a:ext cx="2057400" cy="147637"/>
            <a:chOff x="960" y="3696"/>
            <a:chExt cx="1296" cy="192"/>
          </a:xfrm>
        </p:grpSpPr>
        <p:sp>
          <p:nvSpPr>
            <p:cNvPr id="5145" name="Line 22"/>
            <p:cNvSpPr>
              <a:spLocks noChangeShapeType="1"/>
            </p:cNvSpPr>
            <p:nvPr/>
          </p:nvSpPr>
          <p:spPr bwMode="auto">
            <a:xfrm>
              <a:off x="960" y="36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6" name="Line 23"/>
            <p:cNvSpPr>
              <a:spLocks noChangeShapeType="1"/>
            </p:cNvSpPr>
            <p:nvPr/>
          </p:nvSpPr>
          <p:spPr bwMode="auto">
            <a:xfrm>
              <a:off x="1392" y="36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7" name="Line 24"/>
            <p:cNvSpPr>
              <a:spLocks noChangeShapeType="1"/>
            </p:cNvSpPr>
            <p:nvPr/>
          </p:nvSpPr>
          <p:spPr bwMode="auto">
            <a:xfrm>
              <a:off x="1824" y="36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8" name="Line 25"/>
            <p:cNvSpPr>
              <a:spLocks noChangeShapeType="1"/>
            </p:cNvSpPr>
            <p:nvPr/>
          </p:nvSpPr>
          <p:spPr bwMode="auto">
            <a:xfrm>
              <a:off x="2256" y="36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30" name="Line 26"/>
          <p:cNvSpPr>
            <a:spLocks noChangeShapeType="1"/>
          </p:cNvSpPr>
          <p:nvPr/>
        </p:nvSpPr>
        <p:spPr bwMode="auto">
          <a:xfrm>
            <a:off x="6096000" y="5795964"/>
            <a:ext cx="1588" cy="147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1" name="Line 27"/>
          <p:cNvSpPr>
            <a:spLocks noChangeShapeType="1"/>
          </p:cNvSpPr>
          <p:nvPr/>
        </p:nvSpPr>
        <p:spPr bwMode="auto">
          <a:xfrm>
            <a:off x="6781800" y="5795964"/>
            <a:ext cx="1588" cy="147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32" name="Group 28"/>
          <p:cNvGrpSpPr>
            <a:grpSpLocks/>
          </p:cNvGrpSpPr>
          <p:nvPr/>
        </p:nvGrpSpPr>
        <p:grpSpPr bwMode="auto">
          <a:xfrm rot="5400000">
            <a:off x="5014913" y="4705350"/>
            <a:ext cx="2057400" cy="114300"/>
            <a:chOff x="960" y="3696"/>
            <a:chExt cx="1296" cy="192"/>
          </a:xfrm>
        </p:grpSpPr>
        <p:sp>
          <p:nvSpPr>
            <p:cNvPr id="5141" name="Line 29"/>
            <p:cNvSpPr>
              <a:spLocks noChangeShapeType="1"/>
            </p:cNvSpPr>
            <p:nvPr/>
          </p:nvSpPr>
          <p:spPr bwMode="auto">
            <a:xfrm>
              <a:off x="960" y="36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" name="Line 30"/>
            <p:cNvSpPr>
              <a:spLocks noChangeShapeType="1"/>
            </p:cNvSpPr>
            <p:nvPr/>
          </p:nvSpPr>
          <p:spPr bwMode="auto">
            <a:xfrm>
              <a:off x="1392" y="36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3" name="Line 31"/>
            <p:cNvSpPr>
              <a:spLocks noChangeShapeType="1"/>
            </p:cNvSpPr>
            <p:nvPr/>
          </p:nvSpPr>
          <p:spPr bwMode="auto">
            <a:xfrm>
              <a:off x="1824" y="36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4" name="Line 32"/>
            <p:cNvSpPr>
              <a:spLocks noChangeShapeType="1"/>
            </p:cNvSpPr>
            <p:nvPr/>
          </p:nvSpPr>
          <p:spPr bwMode="auto">
            <a:xfrm>
              <a:off x="2256" y="36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33" name="Rectangle 33"/>
          <p:cNvSpPr>
            <a:spLocks noChangeArrowheads="1"/>
          </p:cNvSpPr>
          <p:nvPr/>
        </p:nvSpPr>
        <p:spPr bwMode="auto">
          <a:xfrm>
            <a:off x="7467600" y="5105400"/>
            <a:ext cx="13716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5134" name="Group 34"/>
          <p:cNvGrpSpPr>
            <a:grpSpLocks/>
          </p:cNvGrpSpPr>
          <p:nvPr/>
        </p:nvGrpSpPr>
        <p:grpSpPr bwMode="auto">
          <a:xfrm>
            <a:off x="7467600" y="5791200"/>
            <a:ext cx="2057400" cy="147638"/>
            <a:chOff x="960" y="3696"/>
            <a:chExt cx="1296" cy="192"/>
          </a:xfrm>
        </p:grpSpPr>
        <p:sp>
          <p:nvSpPr>
            <p:cNvPr id="5137" name="Line 35"/>
            <p:cNvSpPr>
              <a:spLocks noChangeShapeType="1"/>
            </p:cNvSpPr>
            <p:nvPr/>
          </p:nvSpPr>
          <p:spPr bwMode="auto">
            <a:xfrm>
              <a:off x="960" y="36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8" name="Line 36"/>
            <p:cNvSpPr>
              <a:spLocks noChangeShapeType="1"/>
            </p:cNvSpPr>
            <p:nvPr/>
          </p:nvSpPr>
          <p:spPr bwMode="auto">
            <a:xfrm>
              <a:off x="1392" y="36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9" name="Line 37"/>
            <p:cNvSpPr>
              <a:spLocks noChangeShapeType="1"/>
            </p:cNvSpPr>
            <p:nvPr/>
          </p:nvSpPr>
          <p:spPr bwMode="auto">
            <a:xfrm>
              <a:off x="1824" y="36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0" name="Line 38"/>
            <p:cNvSpPr>
              <a:spLocks noChangeShapeType="1"/>
            </p:cNvSpPr>
            <p:nvPr/>
          </p:nvSpPr>
          <p:spPr bwMode="auto">
            <a:xfrm>
              <a:off x="2256" y="36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35" name="Oval 39"/>
          <p:cNvSpPr>
            <a:spLocks noChangeAspect="1" noChangeArrowheads="1"/>
          </p:cNvSpPr>
          <p:nvPr/>
        </p:nvSpPr>
        <p:spPr bwMode="auto">
          <a:xfrm>
            <a:off x="4059238" y="4724401"/>
            <a:ext cx="55562" cy="555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36" name="Oval 40"/>
          <p:cNvSpPr>
            <a:spLocks noChangeAspect="1" noChangeArrowheads="1"/>
          </p:cNvSpPr>
          <p:nvPr/>
        </p:nvSpPr>
        <p:spPr bwMode="auto">
          <a:xfrm>
            <a:off x="8126413" y="5230813"/>
            <a:ext cx="55562" cy="55562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CDD8A6-7DC2-2BE7-5A73-5D87580FE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Amartya kundu Durjoy, Lecturer, CSE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GB" altLang="en-US"/>
              <a:t>Homogeneous Coordinates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101600" y="1028700"/>
            <a:ext cx="12090400" cy="5524500"/>
          </a:xfrm>
        </p:spPr>
        <p:txBody>
          <a:bodyPr/>
          <a:lstStyle/>
          <a:p>
            <a:r>
              <a:rPr lang="en-GB" altLang="en-US" dirty="0"/>
              <a:t>A point </a:t>
            </a:r>
            <a:r>
              <a:rPr lang="en-GB" altLang="en-US" sz="3600" dirty="0">
                <a:latin typeface="Times New Roman" panose="02020603050405020304" pitchFamily="18" charset="0"/>
              </a:rPr>
              <a:t>(</a:t>
            </a:r>
            <a:r>
              <a:rPr lang="en-GB" altLang="en-US" sz="3600" i="1" dirty="0">
                <a:latin typeface="Times New Roman" panose="02020603050405020304" pitchFamily="18" charset="0"/>
              </a:rPr>
              <a:t>x, y</a:t>
            </a:r>
            <a:r>
              <a:rPr lang="en-GB" altLang="en-US" sz="3600" dirty="0">
                <a:latin typeface="Times New Roman" panose="02020603050405020304" pitchFamily="18" charset="0"/>
              </a:rPr>
              <a:t>)</a:t>
            </a:r>
            <a:r>
              <a:rPr lang="en-GB" altLang="en-US" dirty="0"/>
              <a:t> can be re-written in </a:t>
            </a:r>
            <a:r>
              <a:rPr lang="en-GB" altLang="en-US" b="1" dirty="0"/>
              <a:t>homogeneous coordinates</a:t>
            </a:r>
            <a:r>
              <a:rPr lang="en-GB" altLang="en-US" dirty="0"/>
              <a:t> as </a:t>
            </a:r>
            <a:r>
              <a:rPr lang="en-GB" altLang="en-US" sz="3600" dirty="0">
                <a:latin typeface="Times New Roman" panose="02020603050405020304" pitchFamily="18" charset="0"/>
              </a:rPr>
              <a:t>(</a:t>
            </a:r>
            <a:r>
              <a:rPr lang="en-GB" altLang="en-US" sz="3600" i="1" dirty="0" err="1">
                <a:latin typeface="Times New Roman" panose="02020603050405020304" pitchFamily="18" charset="0"/>
              </a:rPr>
              <a:t>x</a:t>
            </a:r>
            <a:r>
              <a:rPr lang="en-GB" altLang="en-US" sz="3600" i="1" baseline="-25000" dirty="0" err="1">
                <a:latin typeface="Times New Roman" panose="02020603050405020304" pitchFamily="18" charset="0"/>
              </a:rPr>
              <a:t>h</a:t>
            </a:r>
            <a:r>
              <a:rPr lang="en-GB" altLang="en-US" sz="3600" i="1" dirty="0">
                <a:latin typeface="Times New Roman" panose="02020603050405020304" pitchFamily="18" charset="0"/>
              </a:rPr>
              <a:t>, </a:t>
            </a:r>
            <a:r>
              <a:rPr lang="en-GB" altLang="en-US" sz="3600" i="1" dirty="0" err="1">
                <a:latin typeface="Times New Roman" panose="02020603050405020304" pitchFamily="18" charset="0"/>
              </a:rPr>
              <a:t>y</a:t>
            </a:r>
            <a:r>
              <a:rPr lang="en-GB" altLang="en-US" sz="3600" i="1" baseline="-25000" dirty="0" err="1">
                <a:latin typeface="Times New Roman" panose="02020603050405020304" pitchFamily="18" charset="0"/>
              </a:rPr>
              <a:t>h</a:t>
            </a:r>
            <a:r>
              <a:rPr lang="en-GB" altLang="en-US" sz="3600" i="1" dirty="0">
                <a:latin typeface="Times New Roman" panose="02020603050405020304" pitchFamily="18" charset="0"/>
              </a:rPr>
              <a:t>, h</a:t>
            </a:r>
            <a:r>
              <a:rPr lang="en-GB" altLang="en-US" sz="3600" dirty="0">
                <a:latin typeface="Times New Roman" panose="02020603050405020304" pitchFamily="18" charset="0"/>
              </a:rPr>
              <a:t>)</a:t>
            </a:r>
          </a:p>
          <a:p>
            <a:r>
              <a:rPr lang="en-GB" altLang="en-US" dirty="0"/>
              <a:t>The </a:t>
            </a:r>
            <a:r>
              <a:rPr lang="en-GB" altLang="en-US" b="1" dirty="0"/>
              <a:t>homogeneous parameter</a:t>
            </a:r>
            <a:r>
              <a:rPr lang="en-GB" altLang="en-US" dirty="0"/>
              <a:t> </a:t>
            </a:r>
            <a:r>
              <a:rPr lang="en-GB" altLang="en-US" sz="3600" i="1" dirty="0">
                <a:latin typeface="Times New Roman" panose="02020603050405020304" pitchFamily="18" charset="0"/>
              </a:rPr>
              <a:t>h</a:t>
            </a:r>
            <a:r>
              <a:rPr lang="en-GB" altLang="en-US" dirty="0"/>
              <a:t> is a non-</a:t>
            </a:r>
            <a:br>
              <a:rPr lang="en-GB" altLang="en-US" dirty="0"/>
            </a:br>
            <a:r>
              <a:rPr lang="en-GB" altLang="en-US" dirty="0"/>
              <a:t>zero value such that:</a:t>
            </a:r>
          </a:p>
          <a:p>
            <a:endParaRPr lang="en-GB" altLang="en-US" dirty="0"/>
          </a:p>
          <a:p>
            <a:endParaRPr lang="en-GB" altLang="en-US" dirty="0"/>
          </a:p>
          <a:p>
            <a:r>
              <a:rPr lang="en-GB" altLang="en-US" dirty="0"/>
              <a:t>We can then write any point </a:t>
            </a:r>
            <a:r>
              <a:rPr lang="en-GB" altLang="en-US" sz="3600" dirty="0">
                <a:latin typeface="Times New Roman" panose="02020603050405020304" pitchFamily="18" charset="0"/>
              </a:rPr>
              <a:t>(</a:t>
            </a:r>
            <a:r>
              <a:rPr lang="en-GB" altLang="en-US" sz="3600" i="1" dirty="0">
                <a:latin typeface="Times New Roman" panose="02020603050405020304" pitchFamily="18" charset="0"/>
              </a:rPr>
              <a:t>x, y</a:t>
            </a:r>
            <a:r>
              <a:rPr lang="en-GB" altLang="en-US" sz="3600" dirty="0">
                <a:latin typeface="Times New Roman" panose="02020603050405020304" pitchFamily="18" charset="0"/>
              </a:rPr>
              <a:t>)</a:t>
            </a:r>
            <a:r>
              <a:rPr lang="en-GB" altLang="en-US" dirty="0"/>
              <a:t> as </a:t>
            </a:r>
            <a:r>
              <a:rPr lang="en-GB" altLang="en-US" sz="3400" dirty="0">
                <a:latin typeface="Times New Roman" panose="02020603050405020304" pitchFamily="18" charset="0"/>
              </a:rPr>
              <a:t>(</a:t>
            </a:r>
            <a:r>
              <a:rPr lang="en-GB" altLang="en-US" sz="3400" i="1" dirty="0" err="1">
                <a:latin typeface="Times New Roman" panose="02020603050405020304" pitchFamily="18" charset="0"/>
              </a:rPr>
              <a:t>h</a:t>
            </a:r>
            <a:r>
              <a:rPr lang="en-GB" altLang="en-US" sz="3400" i="1" baseline="-25000" dirty="0" err="1">
                <a:latin typeface="Times New Roman" panose="02020603050405020304" pitchFamily="18" charset="0"/>
              </a:rPr>
              <a:t>x</a:t>
            </a:r>
            <a:r>
              <a:rPr lang="en-GB" altLang="en-US" sz="3400" i="1" dirty="0">
                <a:latin typeface="Times New Roman" panose="02020603050405020304" pitchFamily="18" charset="0"/>
              </a:rPr>
              <a:t>, </a:t>
            </a:r>
            <a:r>
              <a:rPr lang="en-GB" altLang="en-US" sz="3400" i="1" dirty="0" err="1">
                <a:latin typeface="Times New Roman" panose="02020603050405020304" pitchFamily="18" charset="0"/>
              </a:rPr>
              <a:t>h</a:t>
            </a:r>
            <a:r>
              <a:rPr lang="en-GB" altLang="en-US" sz="3400" i="1" baseline="-25000" dirty="0" err="1">
                <a:latin typeface="Times New Roman" panose="02020603050405020304" pitchFamily="18" charset="0"/>
              </a:rPr>
              <a:t>y</a:t>
            </a:r>
            <a:r>
              <a:rPr lang="en-GB" altLang="en-US" sz="3400" i="1" dirty="0">
                <a:latin typeface="Times New Roman" panose="02020603050405020304" pitchFamily="18" charset="0"/>
              </a:rPr>
              <a:t>, h</a:t>
            </a:r>
            <a:r>
              <a:rPr lang="en-GB" altLang="en-US" sz="3400" dirty="0">
                <a:latin typeface="Times New Roman" panose="02020603050405020304" pitchFamily="18" charset="0"/>
              </a:rPr>
              <a:t>)</a:t>
            </a:r>
          </a:p>
          <a:p>
            <a:r>
              <a:rPr lang="en-GB" altLang="en-US" dirty="0"/>
              <a:t>We can conveniently choose </a:t>
            </a:r>
            <a:r>
              <a:rPr lang="en-GB" altLang="en-US" sz="3600" i="1" dirty="0">
                <a:latin typeface="Times New Roman" panose="02020603050405020304" pitchFamily="18" charset="0"/>
              </a:rPr>
              <a:t>h = 1</a:t>
            </a:r>
            <a:r>
              <a:rPr lang="en-GB" altLang="en-US" dirty="0"/>
              <a:t> so that </a:t>
            </a:r>
            <a:br>
              <a:rPr lang="en-GB" altLang="en-US" dirty="0"/>
            </a:br>
            <a:r>
              <a:rPr lang="en-GB" altLang="en-US" sz="3600" dirty="0">
                <a:latin typeface="Times New Roman" panose="02020603050405020304" pitchFamily="18" charset="0"/>
              </a:rPr>
              <a:t>(</a:t>
            </a:r>
            <a:r>
              <a:rPr lang="en-GB" altLang="en-US" sz="3600" i="1" dirty="0">
                <a:latin typeface="Times New Roman" panose="02020603050405020304" pitchFamily="18" charset="0"/>
              </a:rPr>
              <a:t>x, y</a:t>
            </a:r>
            <a:r>
              <a:rPr lang="en-GB" altLang="en-US" sz="3600" dirty="0">
                <a:latin typeface="Times New Roman" panose="02020603050405020304" pitchFamily="18" charset="0"/>
              </a:rPr>
              <a:t>)</a:t>
            </a:r>
            <a:r>
              <a:rPr lang="en-GB" altLang="en-US" dirty="0"/>
              <a:t> becomes </a:t>
            </a:r>
            <a:r>
              <a:rPr lang="en-GB" altLang="en-US" sz="3600" dirty="0">
                <a:latin typeface="Times New Roman" panose="02020603050405020304" pitchFamily="18" charset="0"/>
              </a:rPr>
              <a:t>(</a:t>
            </a:r>
            <a:r>
              <a:rPr lang="en-GB" altLang="en-US" sz="3600" i="1" dirty="0">
                <a:latin typeface="Times New Roman" panose="02020603050405020304" pitchFamily="18" charset="0"/>
              </a:rPr>
              <a:t>x, y, 1</a:t>
            </a:r>
            <a:r>
              <a:rPr lang="en-GB" altLang="en-US" sz="3600" dirty="0">
                <a:latin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101380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2460609"/>
              </p:ext>
            </p:extLst>
          </p:nvPr>
        </p:nvGraphicFramePr>
        <p:xfrm>
          <a:off x="3686187" y="2514600"/>
          <a:ext cx="1374775" cy="121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44240" imgH="393480" progId="Equation.3">
                  <p:embed/>
                </p:oleObj>
              </mc:Choice>
              <mc:Fallback>
                <p:oleObj name="Equation" r:id="rId2" imgW="444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6187" y="2514600"/>
                        <a:ext cx="1374775" cy="1217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6893777"/>
              </p:ext>
            </p:extLst>
          </p:nvPr>
        </p:nvGraphicFramePr>
        <p:xfrm>
          <a:off x="6505588" y="2515394"/>
          <a:ext cx="1414463" cy="121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7200" imgH="393480" progId="Equation.3">
                  <p:embed/>
                </p:oleObj>
              </mc:Choice>
              <mc:Fallback>
                <p:oleObj name="Equation" r:id="rId4" imgW="4572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5588" y="2515394"/>
                        <a:ext cx="1414463" cy="1217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AE6FD4-4DFE-1705-D0F1-FC73C758D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7258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GB" altLang="en-US"/>
              <a:t>Why Homogeneous Coordinates?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en-US" dirty="0"/>
              <a:t>Mathematicians commonly use homogeneous coordinates as they allow scaling factors to be removed from equations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Translation, scaling and rotation are expressed (non-homogeneously) as: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translation: P</a:t>
            </a:r>
            <a:r>
              <a:rPr lang="en-US" altLang="en-US" dirty="0">
                <a:sym typeface="Symbol" panose="05050102010706020507" pitchFamily="18" charset="2"/>
              </a:rPr>
              <a:t> = P + 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Scale: P</a:t>
            </a:r>
            <a:r>
              <a:rPr lang="en-US" altLang="en-US" dirty="0">
                <a:sym typeface="Symbol" panose="05050102010706020507" pitchFamily="18" charset="2"/>
              </a:rPr>
              <a:t> = S </a:t>
            </a:r>
            <a:r>
              <a:rPr lang="en-US" altLang="en-US" dirty="0">
                <a:cs typeface="Times New Roman" panose="02020603050405020304" pitchFamily="18" charset="0"/>
                <a:sym typeface="Symbol" panose="05050102010706020507" pitchFamily="18" charset="2"/>
              </a:rPr>
              <a:t>·</a:t>
            </a:r>
            <a:r>
              <a:rPr lang="en-US" altLang="en-US" dirty="0">
                <a:sym typeface="Symbol" panose="05050102010706020507" pitchFamily="18" charset="2"/>
              </a:rPr>
              <a:t> P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Rotate: P</a:t>
            </a:r>
            <a:r>
              <a:rPr lang="en-US" altLang="en-US" dirty="0">
                <a:sym typeface="Symbol" panose="05050102010706020507" pitchFamily="18" charset="2"/>
              </a:rPr>
              <a:t> = R </a:t>
            </a:r>
            <a:r>
              <a:rPr lang="en-US" altLang="en-US" dirty="0">
                <a:cs typeface="Times New Roman" panose="02020603050405020304" pitchFamily="18" charset="0"/>
                <a:sym typeface="Symbol" panose="05050102010706020507" pitchFamily="18" charset="2"/>
              </a:rPr>
              <a:t>·</a:t>
            </a:r>
            <a:r>
              <a:rPr lang="en-US" altLang="en-US" dirty="0">
                <a:sym typeface="Symbol" panose="05050102010706020507" pitchFamily="18" charset="2"/>
              </a:rPr>
              <a:t> P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Composition is difficult to express, since translation not expressed as a matrix multiplication</a:t>
            </a:r>
          </a:p>
          <a:p>
            <a:r>
              <a:rPr lang="en-GB" altLang="en-US" dirty="0"/>
              <a:t>Using homogeneous coordinates allows us use matrix multiplication to calculate transformations – extremely efficient!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B90C1D-911D-EC27-CDBE-6BF2BA041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590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Homogeneous Co-ordinates</a:t>
            </a:r>
          </a:p>
        </p:txBody>
      </p:sp>
      <p:graphicFrame>
        <p:nvGraphicFramePr>
          <p:cNvPr id="6146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4421188" y="5257800"/>
          <a:ext cx="2589212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9720" imgH="393480" progId="Equation.3">
                  <p:embed/>
                </p:oleObj>
              </mc:Choice>
              <mc:Fallback>
                <p:oleObj name="Equation" r:id="rId2" imgW="1269720" imgH="393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1188" y="5257800"/>
                        <a:ext cx="2589212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1600" y="1066800"/>
            <a:ext cx="119380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Translation, scaling and rotation are expressed (non-homogeneously) as: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translation: P</a:t>
            </a:r>
            <a:r>
              <a:rPr lang="en-US" altLang="en-US" dirty="0">
                <a:sym typeface="Symbol" panose="05050102010706020507" pitchFamily="18" charset="2"/>
              </a:rPr>
              <a:t> = P + 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Scale: P</a:t>
            </a:r>
            <a:r>
              <a:rPr lang="en-US" altLang="en-US" dirty="0">
                <a:sym typeface="Symbol" panose="05050102010706020507" pitchFamily="18" charset="2"/>
              </a:rPr>
              <a:t> = S </a:t>
            </a:r>
            <a:r>
              <a:rPr lang="en-US" altLang="en-US" dirty="0">
                <a:cs typeface="Times New Roman" panose="02020603050405020304" pitchFamily="18" charset="0"/>
                <a:sym typeface="Symbol" panose="05050102010706020507" pitchFamily="18" charset="2"/>
              </a:rPr>
              <a:t>·</a:t>
            </a:r>
            <a:r>
              <a:rPr lang="en-US" altLang="en-US" dirty="0">
                <a:sym typeface="Symbol" panose="05050102010706020507" pitchFamily="18" charset="2"/>
              </a:rPr>
              <a:t> P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Rotate: P</a:t>
            </a:r>
            <a:r>
              <a:rPr lang="en-US" altLang="en-US" dirty="0">
                <a:sym typeface="Symbol" panose="05050102010706020507" pitchFamily="18" charset="2"/>
              </a:rPr>
              <a:t> = R </a:t>
            </a:r>
            <a:r>
              <a:rPr lang="en-US" altLang="en-US" dirty="0">
                <a:cs typeface="Times New Roman" panose="02020603050405020304" pitchFamily="18" charset="0"/>
                <a:sym typeface="Symbol" panose="05050102010706020507" pitchFamily="18" charset="2"/>
              </a:rPr>
              <a:t>·</a:t>
            </a:r>
            <a:r>
              <a:rPr lang="en-US" altLang="en-US" dirty="0">
                <a:sym typeface="Symbol" panose="05050102010706020507" pitchFamily="18" charset="2"/>
              </a:rPr>
              <a:t> P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Composition is difficult to express, since translation not expressed as a matrix multiplication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Homogeneous coordinates allow all three to be expressed homogeneously, using multiplication of 3</a:t>
            </a:r>
            <a:r>
              <a:rPr lang="en-US" altLang="en-US" dirty="0">
                <a:latin typeface="Symbol" panose="05050102010706020507" pitchFamily="18" charset="2"/>
                <a:sym typeface="Symbol" panose="05050102010706020507" pitchFamily="18" charset="2"/>
              </a:rPr>
              <a:t>3</a:t>
            </a:r>
            <a:r>
              <a:rPr lang="en-US" altLang="en-US" dirty="0">
                <a:sym typeface="Symbol" panose="05050102010706020507" pitchFamily="18" charset="2"/>
              </a:rPr>
              <a:t> matrices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Each Cartesian position (</a:t>
            </a:r>
            <a:r>
              <a:rPr lang="en-US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en-US" altLang="en-US" dirty="0">
                <a:sym typeface="Symbol" panose="05050102010706020507" pitchFamily="18" charset="2"/>
              </a:rPr>
              <a:t>) is represented by a triple (</a:t>
            </a:r>
            <a:r>
              <a:rPr lang="en-US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en-US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en-US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en-US" altLang="en-US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en-US" altLang="en-US" dirty="0">
                <a:sym typeface="Symbol" panose="05050102010706020507" pitchFamily="18" charset="2"/>
              </a:rPr>
              <a:t>), where,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A0D7-3CAC-1269-A6E0-76E902850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Homogeneous Co-ordinates</a:t>
            </a:r>
          </a:p>
        </p:txBody>
      </p:sp>
      <p:graphicFrame>
        <p:nvGraphicFramePr>
          <p:cNvPr id="7170" name="Object 78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20134533"/>
              </p:ext>
            </p:extLst>
          </p:nvPr>
        </p:nvGraphicFramePr>
        <p:xfrm>
          <a:off x="4464050" y="4028793"/>
          <a:ext cx="3159277" cy="513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85720" imgH="241200" progId="Equation.3">
                  <p:embed/>
                </p:oleObj>
              </mc:Choice>
              <mc:Fallback>
                <p:oleObj name="Equation" r:id="rId2" imgW="1485720" imgH="241200" progId="Equation.3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4050" y="4028793"/>
                        <a:ext cx="3159277" cy="513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82"/>
          <p:cNvGraphicFramePr>
            <a:graphicFrameLocks noGrp="1" noChangeAspect="1"/>
          </p:cNvGraphicFramePr>
          <p:nvPr>
            <p:ph sz="half" idx="2"/>
          </p:nvPr>
        </p:nvGraphicFramePr>
        <p:xfrm>
          <a:off x="5181600" y="6019800"/>
          <a:ext cx="914400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8280" imgH="253800" progId="Equation.3">
                  <p:embed/>
                </p:oleObj>
              </mc:Choice>
              <mc:Fallback>
                <p:oleObj name="Equation" r:id="rId4" imgW="368280" imgH="253800" progId="Equation.3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6019800"/>
                        <a:ext cx="914400" cy="63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143000"/>
            <a:ext cx="11887200" cy="2971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dirty="0"/>
              <a:t>h can have any non zero value</a:t>
            </a:r>
          </a:p>
          <a:p>
            <a:pPr eaLnBrk="1" hangingPunct="1"/>
            <a:r>
              <a:rPr lang="en-US" altLang="en-US" dirty="0"/>
              <a:t>So an infinite number of points correspond to (</a:t>
            </a:r>
            <a:r>
              <a:rPr lang="en-US" altLang="en-US" dirty="0" err="1"/>
              <a:t>x,y</a:t>
            </a:r>
            <a:r>
              <a:rPr lang="en-US" altLang="en-US" dirty="0"/>
              <a:t>)</a:t>
            </a:r>
          </a:p>
          <a:p>
            <a:pPr eaLnBrk="1" hangingPunct="1"/>
            <a:r>
              <a:rPr lang="en-US" altLang="en-US" dirty="0"/>
              <a:t>Better to use h = 1</a:t>
            </a:r>
          </a:p>
          <a:p>
            <a:pPr eaLnBrk="1" hangingPunct="1"/>
            <a:r>
              <a:rPr lang="en-US" altLang="en-US" dirty="0"/>
              <a:t>Point representation in ~ system allows all transformation eq as matrix multiplication, and </a:t>
            </a:r>
          </a:p>
          <a:p>
            <a:pPr eaLnBrk="1" hangingPunct="1"/>
            <a:r>
              <a:rPr lang="en-US" altLang="en-US" dirty="0"/>
              <a:t>Transformation matrices are</a:t>
            </a:r>
          </a:p>
          <a:p>
            <a:pPr lvl="1" eaLnBrk="1" hangingPunct="1"/>
            <a:r>
              <a:rPr lang="en-US" altLang="en-US" dirty="0"/>
              <a:t>For translation</a:t>
            </a:r>
          </a:p>
          <a:p>
            <a:pPr eaLnBrk="1" hangingPunct="1"/>
            <a:endParaRPr lang="en-US" altLang="en-US" dirty="0">
              <a:latin typeface="Symbol" panose="05050102010706020507" pitchFamily="18" charset="2"/>
            </a:endParaRPr>
          </a:p>
        </p:txBody>
      </p:sp>
      <p:grpSp>
        <p:nvGrpSpPr>
          <p:cNvPr id="7175" name="Group 77"/>
          <p:cNvGrpSpPr>
            <a:grpSpLocks/>
          </p:cNvGrpSpPr>
          <p:nvPr/>
        </p:nvGrpSpPr>
        <p:grpSpPr bwMode="auto">
          <a:xfrm>
            <a:off x="4191001" y="4729164"/>
            <a:ext cx="2778125" cy="1328737"/>
            <a:chOff x="2031" y="2979"/>
            <a:chExt cx="1750" cy="837"/>
          </a:xfrm>
        </p:grpSpPr>
        <p:sp>
          <p:nvSpPr>
            <p:cNvPr id="7178" name="Rectangle 22"/>
            <p:cNvSpPr>
              <a:spLocks noChangeArrowheads="1"/>
            </p:cNvSpPr>
            <p:nvPr/>
          </p:nvSpPr>
          <p:spPr bwMode="auto">
            <a:xfrm>
              <a:off x="3710" y="3535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7179" name="Rectangle 23"/>
            <p:cNvSpPr>
              <a:spLocks noChangeArrowheads="1"/>
            </p:cNvSpPr>
            <p:nvPr/>
          </p:nvSpPr>
          <p:spPr bwMode="auto">
            <a:xfrm>
              <a:off x="3710" y="3358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7180" name="Rectangle 24"/>
            <p:cNvSpPr>
              <a:spLocks noChangeArrowheads="1"/>
            </p:cNvSpPr>
            <p:nvPr/>
          </p:nvSpPr>
          <p:spPr bwMode="auto">
            <a:xfrm>
              <a:off x="3710" y="3180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7181" name="Rectangle 25"/>
            <p:cNvSpPr>
              <a:spLocks noChangeArrowheads="1"/>
            </p:cNvSpPr>
            <p:nvPr/>
          </p:nvSpPr>
          <p:spPr bwMode="auto">
            <a:xfrm>
              <a:off x="3710" y="3595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û</a:t>
              </a:r>
              <a:endParaRPr lang="en-US" altLang="en-US"/>
            </a:p>
          </p:txBody>
        </p:sp>
        <p:sp>
          <p:nvSpPr>
            <p:cNvPr id="7182" name="Rectangle 26"/>
            <p:cNvSpPr>
              <a:spLocks noChangeArrowheads="1"/>
            </p:cNvSpPr>
            <p:nvPr/>
          </p:nvSpPr>
          <p:spPr bwMode="auto">
            <a:xfrm>
              <a:off x="3710" y="3003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ù</a:t>
              </a:r>
              <a:endParaRPr lang="en-US" altLang="en-US"/>
            </a:p>
          </p:txBody>
        </p:sp>
        <p:sp>
          <p:nvSpPr>
            <p:cNvPr id="7183" name="Rectangle 27"/>
            <p:cNvSpPr>
              <a:spLocks noChangeArrowheads="1"/>
            </p:cNvSpPr>
            <p:nvPr/>
          </p:nvSpPr>
          <p:spPr bwMode="auto">
            <a:xfrm>
              <a:off x="3525" y="3535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7184" name="Rectangle 28"/>
            <p:cNvSpPr>
              <a:spLocks noChangeArrowheads="1"/>
            </p:cNvSpPr>
            <p:nvPr/>
          </p:nvSpPr>
          <p:spPr bwMode="auto">
            <a:xfrm>
              <a:off x="3525" y="3358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7185" name="Rectangle 29"/>
            <p:cNvSpPr>
              <a:spLocks noChangeArrowheads="1"/>
            </p:cNvSpPr>
            <p:nvPr/>
          </p:nvSpPr>
          <p:spPr bwMode="auto">
            <a:xfrm>
              <a:off x="3525" y="3180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7186" name="Rectangle 30"/>
            <p:cNvSpPr>
              <a:spLocks noChangeArrowheads="1"/>
            </p:cNvSpPr>
            <p:nvPr/>
          </p:nvSpPr>
          <p:spPr bwMode="auto">
            <a:xfrm>
              <a:off x="3525" y="3595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ë</a:t>
              </a:r>
              <a:endParaRPr lang="en-US" altLang="en-US"/>
            </a:p>
          </p:txBody>
        </p:sp>
        <p:sp>
          <p:nvSpPr>
            <p:cNvPr id="7187" name="Rectangle 31"/>
            <p:cNvSpPr>
              <a:spLocks noChangeArrowheads="1"/>
            </p:cNvSpPr>
            <p:nvPr/>
          </p:nvSpPr>
          <p:spPr bwMode="auto">
            <a:xfrm>
              <a:off x="3525" y="3003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é</a:t>
              </a:r>
              <a:endParaRPr lang="en-US" altLang="en-US"/>
            </a:p>
          </p:txBody>
        </p:sp>
        <p:sp>
          <p:nvSpPr>
            <p:cNvPr id="7188" name="Rectangle 32"/>
            <p:cNvSpPr>
              <a:spLocks noChangeArrowheads="1"/>
            </p:cNvSpPr>
            <p:nvPr/>
          </p:nvSpPr>
          <p:spPr bwMode="auto">
            <a:xfrm>
              <a:off x="3314" y="3535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7189" name="Rectangle 33"/>
            <p:cNvSpPr>
              <a:spLocks noChangeArrowheads="1"/>
            </p:cNvSpPr>
            <p:nvPr/>
          </p:nvSpPr>
          <p:spPr bwMode="auto">
            <a:xfrm>
              <a:off x="3314" y="3358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7190" name="Rectangle 34"/>
            <p:cNvSpPr>
              <a:spLocks noChangeArrowheads="1"/>
            </p:cNvSpPr>
            <p:nvPr/>
          </p:nvSpPr>
          <p:spPr bwMode="auto">
            <a:xfrm>
              <a:off x="3314" y="3180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7191" name="Rectangle 35"/>
            <p:cNvSpPr>
              <a:spLocks noChangeArrowheads="1"/>
            </p:cNvSpPr>
            <p:nvPr/>
          </p:nvSpPr>
          <p:spPr bwMode="auto">
            <a:xfrm>
              <a:off x="3314" y="3595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û</a:t>
              </a:r>
              <a:endParaRPr lang="en-US" altLang="en-US"/>
            </a:p>
          </p:txBody>
        </p:sp>
        <p:sp>
          <p:nvSpPr>
            <p:cNvPr id="7192" name="Rectangle 36"/>
            <p:cNvSpPr>
              <a:spLocks noChangeArrowheads="1"/>
            </p:cNvSpPr>
            <p:nvPr/>
          </p:nvSpPr>
          <p:spPr bwMode="auto">
            <a:xfrm>
              <a:off x="3314" y="3003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ù</a:t>
              </a:r>
              <a:endParaRPr lang="en-US" altLang="en-US"/>
            </a:p>
          </p:txBody>
        </p:sp>
        <p:sp>
          <p:nvSpPr>
            <p:cNvPr id="7193" name="Rectangle 37"/>
            <p:cNvSpPr>
              <a:spLocks noChangeArrowheads="1"/>
            </p:cNvSpPr>
            <p:nvPr/>
          </p:nvSpPr>
          <p:spPr bwMode="auto">
            <a:xfrm>
              <a:off x="2523" y="3535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7194" name="Rectangle 38"/>
            <p:cNvSpPr>
              <a:spLocks noChangeArrowheads="1"/>
            </p:cNvSpPr>
            <p:nvPr/>
          </p:nvSpPr>
          <p:spPr bwMode="auto">
            <a:xfrm>
              <a:off x="2523" y="3358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7195" name="Rectangle 39"/>
            <p:cNvSpPr>
              <a:spLocks noChangeArrowheads="1"/>
            </p:cNvSpPr>
            <p:nvPr/>
          </p:nvSpPr>
          <p:spPr bwMode="auto">
            <a:xfrm>
              <a:off x="2523" y="3180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7196" name="Rectangle 40"/>
            <p:cNvSpPr>
              <a:spLocks noChangeArrowheads="1"/>
            </p:cNvSpPr>
            <p:nvPr/>
          </p:nvSpPr>
          <p:spPr bwMode="auto">
            <a:xfrm>
              <a:off x="2523" y="3595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ë</a:t>
              </a:r>
              <a:endParaRPr lang="en-US" altLang="en-US"/>
            </a:p>
          </p:txBody>
        </p:sp>
        <p:sp>
          <p:nvSpPr>
            <p:cNvPr id="7197" name="Rectangle 41"/>
            <p:cNvSpPr>
              <a:spLocks noChangeArrowheads="1"/>
            </p:cNvSpPr>
            <p:nvPr/>
          </p:nvSpPr>
          <p:spPr bwMode="auto">
            <a:xfrm>
              <a:off x="2523" y="3003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é</a:t>
              </a:r>
              <a:endParaRPr lang="en-US" altLang="en-US"/>
            </a:p>
          </p:txBody>
        </p:sp>
        <p:sp>
          <p:nvSpPr>
            <p:cNvPr id="7198" name="Rectangle 42"/>
            <p:cNvSpPr>
              <a:spLocks noChangeArrowheads="1"/>
            </p:cNvSpPr>
            <p:nvPr/>
          </p:nvSpPr>
          <p:spPr bwMode="auto">
            <a:xfrm>
              <a:off x="2375" y="3267"/>
              <a:ext cx="10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/>
            </a:p>
          </p:txBody>
        </p:sp>
        <p:sp>
          <p:nvSpPr>
            <p:cNvPr id="7199" name="Rectangle 43"/>
            <p:cNvSpPr>
              <a:spLocks noChangeArrowheads="1"/>
            </p:cNvSpPr>
            <p:nvPr/>
          </p:nvSpPr>
          <p:spPr bwMode="auto">
            <a:xfrm>
              <a:off x="2257" y="3535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7200" name="Rectangle 44"/>
            <p:cNvSpPr>
              <a:spLocks noChangeArrowheads="1"/>
            </p:cNvSpPr>
            <p:nvPr/>
          </p:nvSpPr>
          <p:spPr bwMode="auto">
            <a:xfrm>
              <a:off x="2257" y="3358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7201" name="Rectangle 45"/>
            <p:cNvSpPr>
              <a:spLocks noChangeArrowheads="1"/>
            </p:cNvSpPr>
            <p:nvPr/>
          </p:nvSpPr>
          <p:spPr bwMode="auto">
            <a:xfrm>
              <a:off x="2257" y="3180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7202" name="Rectangle 46"/>
            <p:cNvSpPr>
              <a:spLocks noChangeArrowheads="1"/>
            </p:cNvSpPr>
            <p:nvPr/>
          </p:nvSpPr>
          <p:spPr bwMode="auto">
            <a:xfrm>
              <a:off x="2257" y="3595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û</a:t>
              </a:r>
              <a:endParaRPr lang="en-US" altLang="en-US"/>
            </a:p>
          </p:txBody>
        </p:sp>
        <p:sp>
          <p:nvSpPr>
            <p:cNvPr id="7203" name="Rectangle 47"/>
            <p:cNvSpPr>
              <a:spLocks noChangeArrowheads="1"/>
            </p:cNvSpPr>
            <p:nvPr/>
          </p:nvSpPr>
          <p:spPr bwMode="auto">
            <a:xfrm>
              <a:off x="2257" y="3003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ù</a:t>
              </a:r>
              <a:endParaRPr lang="en-US" altLang="en-US"/>
            </a:p>
          </p:txBody>
        </p:sp>
        <p:sp>
          <p:nvSpPr>
            <p:cNvPr id="7204" name="Rectangle 48"/>
            <p:cNvSpPr>
              <a:spLocks noChangeArrowheads="1"/>
            </p:cNvSpPr>
            <p:nvPr/>
          </p:nvSpPr>
          <p:spPr bwMode="auto">
            <a:xfrm>
              <a:off x="2031" y="3535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7205" name="Rectangle 49"/>
            <p:cNvSpPr>
              <a:spLocks noChangeArrowheads="1"/>
            </p:cNvSpPr>
            <p:nvPr/>
          </p:nvSpPr>
          <p:spPr bwMode="auto">
            <a:xfrm>
              <a:off x="2031" y="3358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7206" name="Rectangle 50"/>
            <p:cNvSpPr>
              <a:spLocks noChangeArrowheads="1"/>
            </p:cNvSpPr>
            <p:nvPr/>
          </p:nvSpPr>
          <p:spPr bwMode="auto">
            <a:xfrm>
              <a:off x="2031" y="3180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7207" name="Rectangle 51"/>
            <p:cNvSpPr>
              <a:spLocks noChangeArrowheads="1"/>
            </p:cNvSpPr>
            <p:nvPr/>
          </p:nvSpPr>
          <p:spPr bwMode="auto">
            <a:xfrm>
              <a:off x="2031" y="3595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ë</a:t>
              </a:r>
              <a:endParaRPr lang="en-US" altLang="en-US"/>
            </a:p>
          </p:txBody>
        </p:sp>
        <p:sp>
          <p:nvSpPr>
            <p:cNvPr id="7208" name="Rectangle 52"/>
            <p:cNvSpPr>
              <a:spLocks noChangeArrowheads="1"/>
            </p:cNvSpPr>
            <p:nvPr/>
          </p:nvSpPr>
          <p:spPr bwMode="auto">
            <a:xfrm>
              <a:off x="2031" y="3003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é</a:t>
              </a:r>
              <a:endParaRPr lang="en-US" altLang="en-US"/>
            </a:p>
          </p:txBody>
        </p:sp>
        <p:sp>
          <p:nvSpPr>
            <p:cNvPr id="7209" name="Rectangle 53"/>
            <p:cNvSpPr>
              <a:spLocks noChangeArrowheads="1"/>
            </p:cNvSpPr>
            <p:nvPr/>
          </p:nvSpPr>
          <p:spPr bwMode="auto">
            <a:xfrm>
              <a:off x="2210" y="3257"/>
              <a:ext cx="45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¢</a:t>
              </a:r>
              <a:endParaRPr lang="en-US" altLang="en-US"/>
            </a:p>
          </p:txBody>
        </p:sp>
        <p:sp>
          <p:nvSpPr>
            <p:cNvPr id="7210" name="Rectangle 54"/>
            <p:cNvSpPr>
              <a:spLocks noChangeArrowheads="1"/>
            </p:cNvSpPr>
            <p:nvPr/>
          </p:nvSpPr>
          <p:spPr bwMode="auto">
            <a:xfrm>
              <a:off x="2204" y="2979"/>
              <a:ext cx="45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¢</a:t>
              </a:r>
              <a:endParaRPr lang="en-US" altLang="en-US"/>
            </a:p>
          </p:txBody>
        </p:sp>
        <p:sp>
          <p:nvSpPr>
            <p:cNvPr id="7211" name="Rectangle 55"/>
            <p:cNvSpPr>
              <a:spLocks noChangeArrowheads="1"/>
            </p:cNvSpPr>
            <p:nvPr/>
          </p:nvSpPr>
          <p:spPr bwMode="auto">
            <a:xfrm>
              <a:off x="3605" y="3566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7212" name="Rectangle 56"/>
            <p:cNvSpPr>
              <a:spLocks noChangeArrowheads="1"/>
            </p:cNvSpPr>
            <p:nvPr/>
          </p:nvSpPr>
          <p:spPr bwMode="auto">
            <a:xfrm>
              <a:off x="3409" y="3288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*</a:t>
              </a:r>
              <a:endParaRPr lang="en-US" altLang="en-US"/>
            </a:p>
          </p:txBody>
        </p:sp>
        <p:sp>
          <p:nvSpPr>
            <p:cNvPr id="7213" name="Rectangle 57"/>
            <p:cNvSpPr>
              <a:spLocks noChangeArrowheads="1"/>
            </p:cNvSpPr>
            <p:nvPr/>
          </p:nvSpPr>
          <p:spPr bwMode="auto">
            <a:xfrm>
              <a:off x="3168" y="3566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7214" name="Rectangle 58"/>
            <p:cNvSpPr>
              <a:spLocks noChangeArrowheads="1"/>
            </p:cNvSpPr>
            <p:nvPr/>
          </p:nvSpPr>
          <p:spPr bwMode="auto">
            <a:xfrm>
              <a:off x="2858" y="3566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/>
            </a:p>
          </p:txBody>
        </p:sp>
        <p:sp>
          <p:nvSpPr>
            <p:cNvPr id="7215" name="Rectangle 59"/>
            <p:cNvSpPr>
              <a:spLocks noChangeArrowheads="1"/>
            </p:cNvSpPr>
            <p:nvPr/>
          </p:nvSpPr>
          <p:spPr bwMode="auto">
            <a:xfrm>
              <a:off x="2595" y="3566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/>
            </a:p>
          </p:txBody>
        </p:sp>
        <p:sp>
          <p:nvSpPr>
            <p:cNvPr id="7216" name="Rectangle 60"/>
            <p:cNvSpPr>
              <a:spLocks noChangeArrowheads="1"/>
            </p:cNvSpPr>
            <p:nvPr/>
          </p:nvSpPr>
          <p:spPr bwMode="auto">
            <a:xfrm>
              <a:off x="2857" y="3288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7217" name="Rectangle 61"/>
            <p:cNvSpPr>
              <a:spLocks noChangeArrowheads="1"/>
            </p:cNvSpPr>
            <p:nvPr/>
          </p:nvSpPr>
          <p:spPr bwMode="auto">
            <a:xfrm>
              <a:off x="2595" y="3288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/>
            </a:p>
          </p:txBody>
        </p:sp>
        <p:sp>
          <p:nvSpPr>
            <p:cNvPr id="7218" name="Rectangle 62"/>
            <p:cNvSpPr>
              <a:spLocks noChangeArrowheads="1"/>
            </p:cNvSpPr>
            <p:nvPr/>
          </p:nvSpPr>
          <p:spPr bwMode="auto">
            <a:xfrm>
              <a:off x="2858" y="3011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/>
            </a:p>
          </p:txBody>
        </p:sp>
        <p:sp>
          <p:nvSpPr>
            <p:cNvPr id="7219" name="Rectangle 63"/>
            <p:cNvSpPr>
              <a:spLocks noChangeArrowheads="1"/>
            </p:cNvSpPr>
            <p:nvPr/>
          </p:nvSpPr>
          <p:spPr bwMode="auto">
            <a:xfrm>
              <a:off x="2594" y="3011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7220" name="Rectangle 64"/>
            <p:cNvSpPr>
              <a:spLocks noChangeArrowheads="1"/>
            </p:cNvSpPr>
            <p:nvPr/>
          </p:nvSpPr>
          <p:spPr bwMode="auto">
            <a:xfrm>
              <a:off x="2131" y="3566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7221" name="Rectangle 65"/>
            <p:cNvSpPr>
              <a:spLocks noChangeArrowheads="1"/>
            </p:cNvSpPr>
            <p:nvPr/>
          </p:nvSpPr>
          <p:spPr bwMode="auto">
            <a:xfrm>
              <a:off x="3618" y="3288"/>
              <a:ext cx="8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endParaRPr lang="en-US" altLang="en-US"/>
            </a:p>
          </p:txBody>
        </p:sp>
        <p:sp>
          <p:nvSpPr>
            <p:cNvPr id="7222" name="Rectangle 66"/>
            <p:cNvSpPr>
              <a:spLocks noChangeArrowheads="1"/>
            </p:cNvSpPr>
            <p:nvPr/>
          </p:nvSpPr>
          <p:spPr bwMode="auto">
            <a:xfrm>
              <a:off x="3615" y="3011"/>
              <a:ext cx="8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</a:t>
              </a:r>
              <a:endParaRPr lang="en-US" altLang="en-US"/>
            </a:p>
          </p:txBody>
        </p:sp>
        <p:sp>
          <p:nvSpPr>
            <p:cNvPr id="7223" name="Rectangle 67"/>
            <p:cNvSpPr>
              <a:spLocks noChangeArrowheads="1"/>
            </p:cNvSpPr>
            <p:nvPr/>
          </p:nvSpPr>
          <p:spPr bwMode="auto">
            <a:xfrm>
              <a:off x="3124" y="3288"/>
              <a:ext cx="5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en-US" altLang="en-US"/>
            </a:p>
          </p:txBody>
        </p:sp>
        <p:sp>
          <p:nvSpPr>
            <p:cNvPr id="7224" name="Rectangle 68"/>
            <p:cNvSpPr>
              <a:spLocks noChangeArrowheads="1"/>
            </p:cNvSpPr>
            <p:nvPr/>
          </p:nvSpPr>
          <p:spPr bwMode="auto">
            <a:xfrm>
              <a:off x="3128" y="3011"/>
              <a:ext cx="5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endParaRPr lang="en-US" altLang="en-US"/>
            </a:p>
          </p:txBody>
        </p:sp>
        <p:sp>
          <p:nvSpPr>
            <p:cNvPr id="7225" name="Rectangle 69"/>
            <p:cNvSpPr>
              <a:spLocks noChangeArrowheads="1"/>
            </p:cNvSpPr>
            <p:nvPr/>
          </p:nvSpPr>
          <p:spPr bwMode="auto">
            <a:xfrm>
              <a:off x="2123" y="3288"/>
              <a:ext cx="8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endParaRPr lang="en-US" altLang="en-US"/>
            </a:p>
          </p:txBody>
        </p:sp>
        <p:sp>
          <p:nvSpPr>
            <p:cNvPr id="7226" name="Rectangle 70"/>
            <p:cNvSpPr>
              <a:spLocks noChangeArrowheads="1"/>
            </p:cNvSpPr>
            <p:nvPr/>
          </p:nvSpPr>
          <p:spPr bwMode="auto">
            <a:xfrm>
              <a:off x="2121" y="3011"/>
              <a:ext cx="8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</a:t>
              </a:r>
              <a:endParaRPr lang="en-US" altLang="en-US"/>
            </a:p>
          </p:txBody>
        </p:sp>
        <p:sp>
          <p:nvSpPr>
            <p:cNvPr id="7227" name="Rectangle 71"/>
            <p:cNvSpPr>
              <a:spLocks noChangeArrowheads="1"/>
            </p:cNvSpPr>
            <p:nvPr/>
          </p:nvSpPr>
          <p:spPr bwMode="auto">
            <a:xfrm>
              <a:off x="3238" y="3404"/>
              <a:ext cx="5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endParaRPr lang="en-US" altLang="en-US"/>
            </a:p>
          </p:txBody>
        </p:sp>
        <p:sp>
          <p:nvSpPr>
            <p:cNvPr id="7228" name="Rectangle 72"/>
            <p:cNvSpPr>
              <a:spLocks noChangeArrowheads="1"/>
            </p:cNvSpPr>
            <p:nvPr/>
          </p:nvSpPr>
          <p:spPr bwMode="auto">
            <a:xfrm>
              <a:off x="3236" y="3126"/>
              <a:ext cx="5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</a:t>
              </a:r>
              <a:endParaRPr lang="en-US" altLang="en-US"/>
            </a:p>
          </p:txBody>
        </p:sp>
      </p:grpSp>
      <p:sp>
        <p:nvSpPr>
          <p:cNvPr id="7176" name="Rectangle 74"/>
          <p:cNvSpPr>
            <a:spLocks noChangeArrowheads="1"/>
          </p:cNvSpPr>
          <p:nvPr/>
        </p:nvSpPr>
        <p:spPr bwMode="auto">
          <a:xfrm>
            <a:off x="6708776" y="4343400"/>
            <a:ext cx="1762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300" i="1">
                <a:solidFill>
                  <a:srgbClr val="000000"/>
                </a:solidFill>
                <a:latin typeface="Lucida Console" panose="020B0609040504020204" pitchFamily="49" charset="0"/>
              </a:rPr>
              <a:t> </a:t>
            </a:r>
            <a:endParaRPr lang="en-US" altLang="en-US"/>
          </a:p>
        </p:txBody>
      </p:sp>
      <p:sp>
        <p:nvSpPr>
          <p:cNvPr id="7177" name="Text Box 81"/>
          <p:cNvSpPr txBox="1">
            <a:spLocks noChangeArrowheads="1"/>
          </p:cNvSpPr>
          <p:nvPr/>
        </p:nvSpPr>
        <p:spPr bwMode="auto">
          <a:xfrm>
            <a:off x="5105400" y="61722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24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52E9DA-20D1-F3B1-B9D1-70BC0B481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GB" altLang="en-US"/>
              <a:t>Homogeneous Translation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GB" altLang="en-US" dirty="0"/>
          </a:p>
          <a:p>
            <a:r>
              <a:rPr lang="en-GB" altLang="en-US" dirty="0"/>
              <a:t>Representing the point as a homogeneous column vector </a:t>
            </a:r>
          </a:p>
          <a:p>
            <a:pPr lvl="1"/>
            <a:r>
              <a:rPr lang="en-GB" altLang="en-US" dirty="0"/>
              <a:t>The translation of a point by </a:t>
            </a:r>
            <a:r>
              <a:rPr lang="en-GB" altLang="en-US" sz="3200" dirty="0">
                <a:latin typeface="Times New Roman" panose="02020603050405020304" pitchFamily="18" charset="0"/>
              </a:rPr>
              <a:t>(</a:t>
            </a:r>
            <a:r>
              <a:rPr lang="en-GB" altLang="en-US" sz="3200" i="1" dirty="0" err="1">
                <a:latin typeface="Times New Roman" panose="02020603050405020304" pitchFamily="18" charset="0"/>
              </a:rPr>
              <a:t>t</a:t>
            </a:r>
            <a:r>
              <a:rPr lang="en-GB" altLang="en-US" sz="3200" i="1" baseline="-25000" dirty="0" err="1">
                <a:latin typeface="Times New Roman" panose="02020603050405020304" pitchFamily="18" charset="0"/>
              </a:rPr>
              <a:t>x</a:t>
            </a:r>
            <a:r>
              <a:rPr lang="en-GB" altLang="en-US" sz="3200" i="1" dirty="0">
                <a:latin typeface="Times New Roman" panose="02020603050405020304" pitchFamily="18" charset="0"/>
              </a:rPr>
              <a:t>, t</a:t>
            </a:r>
            <a:r>
              <a:rPr lang="en-GB" altLang="en-US" sz="3200" i="1" baseline="-25000" dirty="0">
                <a:latin typeface="Times New Roman" panose="02020603050405020304" pitchFamily="18" charset="0"/>
              </a:rPr>
              <a:t>y</a:t>
            </a:r>
            <a:r>
              <a:rPr lang="en-GB" altLang="en-US" sz="3200" dirty="0">
                <a:latin typeface="Times New Roman" panose="02020603050405020304" pitchFamily="18" charset="0"/>
              </a:rPr>
              <a:t>)</a:t>
            </a:r>
            <a:r>
              <a:rPr lang="en-GB" altLang="en-US" dirty="0"/>
              <a:t> can be written in matrix form as:</a:t>
            </a:r>
          </a:p>
        </p:txBody>
      </p:sp>
      <p:graphicFrame>
        <p:nvGraphicFramePr>
          <p:cNvPr id="1116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398583"/>
              </p:ext>
            </p:extLst>
          </p:nvPr>
        </p:nvGraphicFramePr>
        <p:xfrm>
          <a:off x="4051301" y="4283075"/>
          <a:ext cx="3876675" cy="174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30320" imgH="711000" progId="Equation.DSMT4">
                  <p:embed/>
                </p:oleObj>
              </mc:Choice>
              <mc:Fallback>
                <p:oleObj name="Equation" r:id="rId2" imgW="193032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1301" y="4283075"/>
                        <a:ext cx="3876675" cy="174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9176719"/>
              </p:ext>
            </p:extLst>
          </p:nvPr>
        </p:nvGraphicFramePr>
        <p:xfrm>
          <a:off x="4343400" y="1242706"/>
          <a:ext cx="30099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85720" imgH="241200" progId="Equation.DSMT4">
                  <p:embed/>
                </p:oleObj>
              </mc:Choice>
              <mc:Fallback>
                <p:oleObj name="Equation" r:id="rId4" imgW="148572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242706"/>
                        <a:ext cx="3009900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188485"/>
              </p:ext>
            </p:extLst>
          </p:nvPr>
        </p:nvGraphicFramePr>
        <p:xfrm>
          <a:off x="4563632" y="3650082"/>
          <a:ext cx="3163887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12520" imgH="253800" progId="Equation.DSMT4">
                  <p:embed/>
                </p:oleObj>
              </mc:Choice>
              <mc:Fallback>
                <p:oleObj name="Equation" r:id="rId6" imgW="8125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3632" y="3650082"/>
                        <a:ext cx="3163887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9344976"/>
              </p:ext>
            </p:extLst>
          </p:nvPr>
        </p:nvGraphicFramePr>
        <p:xfrm>
          <a:off x="6286618" y="4293055"/>
          <a:ext cx="1066683" cy="582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58720" imgH="228600" progId="Equation.DSMT4">
                  <p:embed/>
                </p:oleObj>
              </mc:Choice>
              <mc:Fallback>
                <p:oleObj name="Equation" r:id="rId8" imgW="5587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618" y="4293055"/>
                        <a:ext cx="1066683" cy="58221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6800114"/>
              </p:ext>
            </p:extLst>
          </p:nvPr>
        </p:nvGraphicFramePr>
        <p:xfrm>
          <a:off x="6269038" y="4822826"/>
          <a:ext cx="1066800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58720" imgH="241200" progId="Equation.DSMT4">
                  <p:embed/>
                </p:oleObj>
              </mc:Choice>
              <mc:Fallback>
                <p:oleObj name="Equation" r:id="rId10" imgW="55872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9038" y="4822826"/>
                        <a:ext cx="1066800" cy="6143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9814169"/>
              </p:ext>
            </p:extLst>
          </p:nvPr>
        </p:nvGraphicFramePr>
        <p:xfrm>
          <a:off x="6278564" y="5364163"/>
          <a:ext cx="1017587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33160" imgH="215640" progId="Equation.DSMT4">
                  <p:embed/>
                </p:oleObj>
              </mc:Choice>
              <mc:Fallback>
                <p:oleObj name="Equation" r:id="rId12" imgW="53316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8564" y="5364163"/>
                        <a:ext cx="1017587" cy="5508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E4A4BF-4648-CEEF-93B2-5B0D885D4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441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GB" altLang="en-US"/>
              <a:t>Homogeneous Translation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The translation of a point by </a:t>
            </a:r>
            <a:r>
              <a:rPr lang="en-GB" altLang="en-US" sz="3600" i="1" dirty="0">
                <a:latin typeface="Times New Roman" panose="02020603050405020304" pitchFamily="18" charset="0"/>
              </a:rPr>
              <a:t>(</a:t>
            </a:r>
            <a:r>
              <a:rPr lang="en-GB" altLang="en-US" sz="3600" i="1" dirty="0" err="1">
                <a:latin typeface="Times New Roman" panose="02020603050405020304" pitchFamily="18" charset="0"/>
              </a:rPr>
              <a:t>tx</a:t>
            </a:r>
            <a:r>
              <a:rPr lang="en-GB" altLang="en-US" sz="3600" i="1" dirty="0">
                <a:latin typeface="Times New Roman" panose="02020603050405020304" pitchFamily="18" charset="0"/>
              </a:rPr>
              <a:t>, ty)</a:t>
            </a:r>
            <a:r>
              <a:rPr lang="en-GB" altLang="en-US" dirty="0"/>
              <a:t> can be written in matrix form as:</a:t>
            </a:r>
          </a:p>
          <a:p>
            <a:endParaRPr lang="en-GB" altLang="en-US" dirty="0"/>
          </a:p>
          <a:p>
            <a:endParaRPr lang="en-GB" altLang="en-US" dirty="0"/>
          </a:p>
          <a:p>
            <a:endParaRPr lang="en-GB" altLang="en-US" sz="1600" dirty="0"/>
          </a:p>
          <a:p>
            <a:r>
              <a:rPr lang="en-GB" altLang="en-US" dirty="0"/>
              <a:t>Representing the point as a homogeneous column vector we perform the calculation as:</a:t>
            </a:r>
          </a:p>
        </p:txBody>
      </p:sp>
      <p:graphicFrame>
        <p:nvGraphicFramePr>
          <p:cNvPr id="1116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636328"/>
              </p:ext>
            </p:extLst>
          </p:nvPr>
        </p:nvGraphicFramePr>
        <p:xfrm>
          <a:off x="5386389" y="1905000"/>
          <a:ext cx="1419225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09480" imgH="596880" progId="Equation.3">
                  <p:embed/>
                </p:oleObj>
              </mc:Choice>
              <mc:Fallback>
                <p:oleObj name="Equation" r:id="rId2" imgW="609480" imgH="596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6389" y="1905000"/>
                        <a:ext cx="1419225" cy="127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3082213"/>
              </p:ext>
            </p:extLst>
          </p:nvPr>
        </p:nvGraphicFramePr>
        <p:xfrm>
          <a:off x="3215051" y="4343400"/>
          <a:ext cx="5789613" cy="146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82880" imgH="596880" progId="Equation.3">
                  <p:embed/>
                </p:oleObj>
              </mc:Choice>
              <mc:Fallback>
                <p:oleObj name="Equation" r:id="rId4" imgW="2882880" imgH="596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5051" y="4343400"/>
                        <a:ext cx="5789613" cy="146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5192019"/>
              </p:ext>
            </p:extLst>
          </p:nvPr>
        </p:nvGraphicFramePr>
        <p:xfrm>
          <a:off x="3913188" y="2259012"/>
          <a:ext cx="1166812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69800" imgH="228600" progId="Equation.3">
                  <p:embed/>
                </p:oleObj>
              </mc:Choice>
              <mc:Fallback>
                <p:oleObj name="Equation" r:id="rId6" imgW="469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3188" y="2259012"/>
                        <a:ext cx="1166812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5292066"/>
              </p:ext>
            </p:extLst>
          </p:nvPr>
        </p:nvGraphicFramePr>
        <p:xfrm>
          <a:off x="4507536" y="5990160"/>
          <a:ext cx="30099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85720" imgH="241200" progId="Equation.3">
                  <p:embed/>
                </p:oleObj>
              </mc:Choice>
              <mc:Fallback>
                <p:oleObj name="Equation" r:id="rId8" imgW="14857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7536" y="5990160"/>
                        <a:ext cx="3009900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666967" y="604996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i.e.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889C1-D9D2-4503-CF43-BFE279471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14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/>
              <a:t>Homogeneous Co-ordinates</a:t>
            </a:r>
          </a:p>
        </p:txBody>
      </p:sp>
      <p:sp>
        <p:nvSpPr>
          <p:cNvPr id="820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 eaLnBrk="1" hangingPunct="1"/>
            <a:r>
              <a:rPr lang="en-US" altLang="en-US"/>
              <a:t>For rotation</a:t>
            </a:r>
          </a:p>
          <a:p>
            <a:pPr lvl="1" eaLnBrk="1" hangingPunct="1"/>
            <a:endParaRPr lang="en-US" altLang="en-US"/>
          </a:p>
          <a:p>
            <a:pPr lvl="1" eaLnBrk="1" hangingPunct="1"/>
            <a:endParaRPr lang="en-US" altLang="en-US"/>
          </a:p>
          <a:p>
            <a:pPr lvl="1" eaLnBrk="1" hangingPunct="1"/>
            <a:endParaRPr lang="en-US" altLang="en-US"/>
          </a:p>
          <a:p>
            <a:pPr lvl="1" eaLnBrk="1" hangingPunct="1"/>
            <a:endParaRPr lang="en-US" altLang="en-US"/>
          </a:p>
          <a:p>
            <a:pPr lvl="1" eaLnBrk="1" hangingPunct="1"/>
            <a:endParaRPr lang="en-US" altLang="en-US"/>
          </a:p>
          <a:p>
            <a:pPr lvl="1" eaLnBrk="1" hangingPunct="1"/>
            <a:endParaRPr lang="en-US" altLang="en-US"/>
          </a:p>
          <a:p>
            <a:pPr lvl="1" eaLnBrk="1" hangingPunct="1"/>
            <a:r>
              <a:rPr lang="en-US" altLang="en-US"/>
              <a:t>For Scaling</a:t>
            </a:r>
          </a:p>
        </p:txBody>
      </p:sp>
      <p:graphicFrame>
        <p:nvGraphicFramePr>
          <p:cNvPr id="8194" name="Object 68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079974686"/>
              </p:ext>
            </p:extLst>
          </p:nvPr>
        </p:nvGraphicFramePr>
        <p:xfrm>
          <a:off x="5029200" y="2960687"/>
          <a:ext cx="685800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6400" imgH="241200" progId="Equation.3">
                  <p:embed/>
                </p:oleObj>
              </mc:Choice>
              <mc:Fallback>
                <p:oleObj name="Equation" r:id="rId2" imgW="266400" imgH="241200" progId="Equation.3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960687"/>
                        <a:ext cx="685800" cy="62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188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637613268"/>
              </p:ext>
            </p:extLst>
          </p:nvPr>
        </p:nvGraphicFramePr>
        <p:xfrm>
          <a:off x="4267200" y="3962400"/>
          <a:ext cx="2895600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73120" imgH="241200" progId="Equation.3">
                  <p:embed/>
                </p:oleObj>
              </mc:Choice>
              <mc:Fallback>
                <p:oleObj name="Equation" r:id="rId4" imgW="1473120" imgH="241200" progId="Equation.3">
                  <p:embed/>
                  <p:pic>
                    <p:nvPicPr>
                      <p:cNvPr id="0" name="Object 1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962400"/>
                        <a:ext cx="2895600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01" name="Group 66"/>
          <p:cNvGrpSpPr>
            <a:grpSpLocks/>
          </p:cNvGrpSpPr>
          <p:nvPr/>
        </p:nvGrpSpPr>
        <p:grpSpPr bwMode="auto">
          <a:xfrm>
            <a:off x="3625851" y="1817687"/>
            <a:ext cx="3344863" cy="1192212"/>
            <a:chOff x="1324" y="1240"/>
            <a:chExt cx="2107" cy="751"/>
          </a:xfrm>
        </p:grpSpPr>
        <p:sp>
          <p:nvSpPr>
            <p:cNvPr id="8254" name="Rectangle 8"/>
            <p:cNvSpPr>
              <a:spLocks noChangeArrowheads="1"/>
            </p:cNvSpPr>
            <p:nvPr/>
          </p:nvSpPr>
          <p:spPr bwMode="auto">
            <a:xfrm>
              <a:off x="3367" y="1736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8255" name="Rectangle 9"/>
            <p:cNvSpPr>
              <a:spLocks noChangeArrowheads="1"/>
            </p:cNvSpPr>
            <p:nvPr/>
          </p:nvSpPr>
          <p:spPr bwMode="auto">
            <a:xfrm>
              <a:off x="3367" y="1578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8256" name="Rectangle 10"/>
            <p:cNvSpPr>
              <a:spLocks noChangeArrowheads="1"/>
            </p:cNvSpPr>
            <p:nvPr/>
          </p:nvSpPr>
          <p:spPr bwMode="auto">
            <a:xfrm>
              <a:off x="3367" y="1420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8257" name="Rectangle 11"/>
            <p:cNvSpPr>
              <a:spLocks noChangeArrowheads="1"/>
            </p:cNvSpPr>
            <p:nvPr/>
          </p:nvSpPr>
          <p:spPr bwMode="auto">
            <a:xfrm>
              <a:off x="3367" y="1789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û</a:t>
              </a:r>
              <a:endParaRPr lang="en-US" altLang="en-US"/>
            </a:p>
          </p:txBody>
        </p:sp>
        <p:sp>
          <p:nvSpPr>
            <p:cNvPr id="8258" name="Rectangle 12"/>
            <p:cNvSpPr>
              <a:spLocks noChangeArrowheads="1"/>
            </p:cNvSpPr>
            <p:nvPr/>
          </p:nvSpPr>
          <p:spPr bwMode="auto">
            <a:xfrm>
              <a:off x="3367" y="1261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ù</a:t>
              </a:r>
              <a:endParaRPr lang="en-US" altLang="en-US"/>
            </a:p>
          </p:txBody>
        </p:sp>
        <p:sp>
          <p:nvSpPr>
            <p:cNvPr id="8259" name="Rectangle 13"/>
            <p:cNvSpPr>
              <a:spLocks noChangeArrowheads="1"/>
            </p:cNvSpPr>
            <p:nvPr/>
          </p:nvSpPr>
          <p:spPr bwMode="auto">
            <a:xfrm>
              <a:off x="3201" y="1736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8260" name="Rectangle 14"/>
            <p:cNvSpPr>
              <a:spLocks noChangeArrowheads="1"/>
            </p:cNvSpPr>
            <p:nvPr/>
          </p:nvSpPr>
          <p:spPr bwMode="auto">
            <a:xfrm>
              <a:off x="3201" y="1578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8261" name="Rectangle 15"/>
            <p:cNvSpPr>
              <a:spLocks noChangeArrowheads="1"/>
            </p:cNvSpPr>
            <p:nvPr/>
          </p:nvSpPr>
          <p:spPr bwMode="auto">
            <a:xfrm>
              <a:off x="3201" y="1420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8262" name="Rectangle 16"/>
            <p:cNvSpPr>
              <a:spLocks noChangeArrowheads="1"/>
            </p:cNvSpPr>
            <p:nvPr/>
          </p:nvSpPr>
          <p:spPr bwMode="auto">
            <a:xfrm>
              <a:off x="3201" y="1789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ë</a:t>
              </a:r>
              <a:endParaRPr lang="en-US" altLang="en-US"/>
            </a:p>
          </p:txBody>
        </p:sp>
        <p:sp>
          <p:nvSpPr>
            <p:cNvPr id="8263" name="Rectangle 17"/>
            <p:cNvSpPr>
              <a:spLocks noChangeArrowheads="1"/>
            </p:cNvSpPr>
            <p:nvPr/>
          </p:nvSpPr>
          <p:spPr bwMode="auto">
            <a:xfrm>
              <a:off x="3201" y="1261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é</a:t>
              </a:r>
              <a:endParaRPr lang="en-US" altLang="en-US"/>
            </a:p>
          </p:txBody>
        </p:sp>
        <p:sp>
          <p:nvSpPr>
            <p:cNvPr id="8264" name="Rectangle 18"/>
            <p:cNvSpPr>
              <a:spLocks noChangeArrowheads="1"/>
            </p:cNvSpPr>
            <p:nvPr/>
          </p:nvSpPr>
          <p:spPr bwMode="auto">
            <a:xfrm>
              <a:off x="3003" y="1736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8265" name="Rectangle 19"/>
            <p:cNvSpPr>
              <a:spLocks noChangeArrowheads="1"/>
            </p:cNvSpPr>
            <p:nvPr/>
          </p:nvSpPr>
          <p:spPr bwMode="auto">
            <a:xfrm>
              <a:off x="3003" y="1578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8266" name="Rectangle 20"/>
            <p:cNvSpPr>
              <a:spLocks noChangeArrowheads="1"/>
            </p:cNvSpPr>
            <p:nvPr/>
          </p:nvSpPr>
          <p:spPr bwMode="auto">
            <a:xfrm>
              <a:off x="3003" y="1420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8267" name="Rectangle 21"/>
            <p:cNvSpPr>
              <a:spLocks noChangeArrowheads="1"/>
            </p:cNvSpPr>
            <p:nvPr/>
          </p:nvSpPr>
          <p:spPr bwMode="auto">
            <a:xfrm>
              <a:off x="3003" y="1789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û</a:t>
              </a:r>
              <a:endParaRPr lang="en-US" altLang="en-US"/>
            </a:p>
          </p:txBody>
        </p:sp>
        <p:sp>
          <p:nvSpPr>
            <p:cNvPr id="8268" name="Rectangle 22"/>
            <p:cNvSpPr>
              <a:spLocks noChangeArrowheads="1"/>
            </p:cNvSpPr>
            <p:nvPr/>
          </p:nvSpPr>
          <p:spPr bwMode="auto">
            <a:xfrm>
              <a:off x="3003" y="1261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ù</a:t>
              </a:r>
              <a:endParaRPr lang="en-US" altLang="en-US"/>
            </a:p>
          </p:txBody>
        </p:sp>
        <p:sp>
          <p:nvSpPr>
            <p:cNvPr id="8269" name="Rectangle 23"/>
            <p:cNvSpPr>
              <a:spLocks noChangeArrowheads="1"/>
            </p:cNvSpPr>
            <p:nvPr/>
          </p:nvSpPr>
          <p:spPr bwMode="auto">
            <a:xfrm>
              <a:off x="1778" y="1736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8270" name="Rectangle 24"/>
            <p:cNvSpPr>
              <a:spLocks noChangeArrowheads="1"/>
            </p:cNvSpPr>
            <p:nvPr/>
          </p:nvSpPr>
          <p:spPr bwMode="auto">
            <a:xfrm>
              <a:off x="1778" y="1578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8271" name="Rectangle 25"/>
            <p:cNvSpPr>
              <a:spLocks noChangeArrowheads="1"/>
            </p:cNvSpPr>
            <p:nvPr/>
          </p:nvSpPr>
          <p:spPr bwMode="auto">
            <a:xfrm>
              <a:off x="1778" y="1420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8272" name="Rectangle 26"/>
            <p:cNvSpPr>
              <a:spLocks noChangeArrowheads="1"/>
            </p:cNvSpPr>
            <p:nvPr/>
          </p:nvSpPr>
          <p:spPr bwMode="auto">
            <a:xfrm>
              <a:off x="1778" y="1789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ë</a:t>
              </a:r>
              <a:endParaRPr lang="en-US" altLang="en-US"/>
            </a:p>
          </p:txBody>
        </p:sp>
        <p:sp>
          <p:nvSpPr>
            <p:cNvPr id="8273" name="Rectangle 27"/>
            <p:cNvSpPr>
              <a:spLocks noChangeArrowheads="1"/>
            </p:cNvSpPr>
            <p:nvPr/>
          </p:nvSpPr>
          <p:spPr bwMode="auto">
            <a:xfrm>
              <a:off x="1778" y="1261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é</a:t>
              </a:r>
              <a:endParaRPr lang="en-US" altLang="en-US"/>
            </a:p>
          </p:txBody>
        </p:sp>
        <p:sp>
          <p:nvSpPr>
            <p:cNvPr id="8274" name="Rectangle 28"/>
            <p:cNvSpPr>
              <a:spLocks noChangeArrowheads="1"/>
            </p:cNvSpPr>
            <p:nvPr/>
          </p:nvSpPr>
          <p:spPr bwMode="auto">
            <a:xfrm>
              <a:off x="2332" y="1249"/>
              <a:ext cx="9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-</a:t>
              </a:r>
              <a:endParaRPr lang="en-US" altLang="en-US"/>
            </a:p>
          </p:txBody>
        </p:sp>
        <p:sp>
          <p:nvSpPr>
            <p:cNvPr id="8275" name="Rectangle 29"/>
            <p:cNvSpPr>
              <a:spLocks noChangeArrowheads="1"/>
            </p:cNvSpPr>
            <p:nvPr/>
          </p:nvSpPr>
          <p:spPr bwMode="auto">
            <a:xfrm>
              <a:off x="1641" y="1497"/>
              <a:ext cx="9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/>
            </a:p>
          </p:txBody>
        </p:sp>
        <p:sp>
          <p:nvSpPr>
            <p:cNvPr id="8276" name="Rectangle 30"/>
            <p:cNvSpPr>
              <a:spLocks noChangeArrowheads="1"/>
            </p:cNvSpPr>
            <p:nvPr/>
          </p:nvSpPr>
          <p:spPr bwMode="auto">
            <a:xfrm>
              <a:off x="1530" y="1736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8277" name="Rectangle 31"/>
            <p:cNvSpPr>
              <a:spLocks noChangeArrowheads="1"/>
            </p:cNvSpPr>
            <p:nvPr/>
          </p:nvSpPr>
          <p:spPr bwMode="auto">
            <a:xfrm>
              <a:off x="1530" y="1578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8278" name="Rectangle 32"/>
            <p:cNvSpPr>
              <a:spLocks noChangeArrowheads="1"/>
            </p:cNvSpPr>
            <p:nvPr/>
          </p:nvSpPr>
          <p:spPr bwMode="auto">
            <a:xfrm>
              <a:off x="1530" y="1420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8279" name="Rectangle 33"/>
            <p:cNvSpPr>
              <a:spLocks noChangeArrowheads="1"/>
            </p:cNvSpPr>
            <p:nvPr/>
          </p:nvSpPr>
          <p:spPr bwMode="auto">
            <a:xfrm>
              <a:off x="1530" y="1789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û</a:t>
              </a:r>
              <a:endParaRPr lang="en-US" altLang="en-US"/>
            </a:p>
          </p:txBody>
        </p:sp>
        <p:sp>
          <p:nvSpPr>
            <p:cNvPr id="8280" name="Rectangle 34"/>
            <p:cNvSpPr>
              <a:spLocks noChangeArrowheads="1"/>
            </p:cNvSpPr>
            <p:nvPr/>
          </p:nvSpPr>
          <p:spPr bwMode="auto">
            <a:xfrm>
              <a:off x="1530" y="1261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ù</a:t>
              </a:r>
              <a:endParaRPr lang="en-US" altLang="en-US"/>
            </a:p>
          </p:txBody>
        </p:sp>
        <p:sp>
          <p:nvSpPr>
            <p:cNvPr id="8281" name="Rectangle 35"/>
            <p:cNvSpPr>
              <a:spLocks noChangeArrowheads="1"/>
            </p:cNvSpPr>
            <p:nvPr/>
          </p:nvSpPr>
          <p:spPr bwMode="auto">
            <a:xfrm>
              <a:off x="1324" y="1736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8282" name="Rectangle 36"/>
            <p:cNvSpPr>
              <a:spLocks noChangeArrowheads="1"/>
            </p:cNvSpPr>
            <p:nvPr/>
          </p:nvSpPr>
          <p:spPr bwMode="auto">
            <a:xfrm>
              <a:off x="1324" y="1578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8283" name="Rectangle 37"/>
            <p:cNvSpPr>
              <a:spLocks noChangeArrowheads="1"/>
            </p:cNvSpPr>
            <p:nvPr/>
          </p:nvSpPr>
          <p:spPr bwMode="auto">
            <a:xfrm>
              <a:off x="1324" y="1420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8284" name="Rectangle 38"/>
            <p:cNvSpPr>
              <a:spLocks noChangeArrowheads="1"/>
            </p:cNvSpPr>
            <p:nvPr/>
          </p:nvSpPr>
          <p:spPr bwMode="auto">
            <a:xfrm>
              <a:off x="1324" y="1789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ë</a:t>
              </a:r>
              <a:endParaRPr lang="en-US" altLang="en-US"/>
            </a:p>
          </p:txBody>
        </p:sp>
        <p:sp>
          <p:nvSpPr>
            <p:cNvPr id="8285" name="Rectangle 39"/>
            <p:cNvSpPr>
              <a:spLocks noChangeArrowheads="1"/>
            </p:cNvSpPr>
            <p:nvPr/>
          </p:nvSpPr>
          <p:spPr bwMode="auto">
            <a:xfrm>
              <a:off x="1324" y="1261"/>
              <a:ext cx="6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é</a:t>
              </a:r>
              <a:endParaRPr lang="en-US" altLang="en-US"/>
            </a:p>
          </p:txBody>
        </p:sp>
        <p:sp>
          <p:nvSpPr>
            <p:cNvPr id="8286" name="Rectangle 40"/>
            <p:cNvSpPr>
              <a:spLocks noChangeArrowheads="1"/>
            </p:cNvSpPr>
            <p:nvPr/>
          </p:nvSpPr>
          <p:spPr bwMode="auto">
            <a:xfrm>
              <a:off x="1489" y="1487"/>
              <a:ext cx="4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¢</a:t>
              </a:r>
              <a:endParaRPr lang="en-US" altLang="en-US"/>
            </a:p>
          </p:txBody>
        </p:sp>
        <p:sp>
          <p:nvSpPr>
            <p:cNvPr id="8287" name="Rectangle 41"/>
            <p:cNvSpPr>
              <a:spLocks noChangeArrowheads="1"/>
            </p:cNvSpPr>
            <p:nvPr/>
          </p:nvSpPr>
          <p:spPr bwMode="auto">
            <a:xfrm>
              <a:off x="1483" y="1240"/>
              <a:ext cx="4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Symbol" panose="05050102010706020507" pitchFamily="18" charset="2"/>
                </a:rPr>
                <a:t>¢</a:t>
              </a:r>
              <a:endParaRPr lang="en-US" altLang="en-US"/>
            </a:p>
          </p:txBody>
        </p:sp>
        <p:sp>
          <p:nvSpPr>
            <p:cNvPr id="8288" name="Rectangle 42"/>
            <p:cNvSpPr>
              <a:spLocks noChangeArrowheads="1"/>
            </p:cNvSpPr>
            <p:nvPr/>
          </p:nvSpPr>
          <p:spPr bwMode="auto">
            <a:xfrm>
              <a:off x="3272" y="1763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8289" name="Rectangle 43"/>
            <p:cNvSpPr>
              <a:spLocks noChangeArrowheads="1"/>
            </p:cNvSpPr>
            <p:nvPr/>
          </p:nvSpPr>
          <p:spPr bwMode="auto">
            <a:xfrm>
              <a:off x="3093" y="1516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*</a:t>
              </a:r>
              <a:endParaRPr lang="en-US" altLang="en-US"/>
            </a:p>
          </p:txBody>
        </p:sp>
        <p:sp>
          <p:nvSpPr>
            <p:cNvPr id="8290" name="Rectangle 44"/>
            <p:cNvSpPr>
              <a:spLocks noChangeArrowheads="1"/>
            </p:cNvSpPr>
            <p:nvPr/>
          </p:nvSpPr>
          <p:spPr bwMode="auto">
            <a:xfrm>
              <a:off x="2916" y="1763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8291" name="Rectangle 45"/>
            <p:cNvSpPr>
              <a:spLocks noChangeArrowheads="1"/>
            </p:cNvSpPr>
            <p:nvPr/>
          </p:nvSpPr>
          <p:spPr bwMode="auto">
            <a:xfrm>
              <a:off x="2506" y="1763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/>
            </a:p>
          </p:txBody>
        </p:sp>
        <p:sp>
          <p:nvSpPr>
            <p:cNvPr id="8292" name="Rectangle 46"/>
            <p:cNvSpPr>
              <a:spLocks noChangeArrowheads="1"/>
            </p:cNvSpPr>
            <p:nvPr/>
          </p:nvSpPr>
          <p:spPr bwMode="auto">
            <a:xfrm>
              <a:off x="1968" y="1763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/>
            </a:p>
          </p:txBody>
        </p:sp>
        <p:sp>
          <p:nvSpPr>
            <p:cNvPr id="8293" name="Rectangle 47"/>
            <p:cNvSpPr>
              <a:spLocks noChangeArrowheads="1"/>
            </p:cNvSpPr>
            <p:nvPr/>
          </p:nvSpPr>
          <p:spPr bwMode="auto">
            <a:xfrm>
              <a:off x="2918" y="1516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/>
            </a:p>
          </p:txBody>
        </p:sp>
        <p:sp>
          <p:nvSpPr>
            <p:cNvPr id="8294" name="Rectangle 48"/>
            <p:cNvSpPr>
              <a:spLocks noChangeArrowheads="1"/>
            </p:cNvSpPr>
            <p:nvPr/>
          </p:nvSpPr>
          <p:spPr bwMode="auto">
            <a:xfrm>
              <a:off x="2380" y="1516"/>
              <a:ext cx="22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cos</a:t>
              </a:r>
              <a:endParaRPr lang="en-US" altLang="en-US" dirty="0"/>
            </a:p>
          </p:txBody>
        </p:sp>
        <p:sp>
          <p:nvSpPr>
            <p:cNvPr id="8295" name="Rectangle 49"/>
            <p:cNvSpPr>
              <a:spLocks noChangeArrowheads="1"/>
            </p:cNvSpPr>
            <p:nvPr/>
          </p:nvSpPr>
          <p:spPr bwMode="auto">
            <a:xfrm>
              <a:off x="1851" y="1516"/>
              <a:ext cx="196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sin</a:t>
              </a:r>
              <a:endParaRPr lang="en-US" altLang="en-US"/>
            </a:p>
          </p:txBody>
        </p:sp>
        <p:sp>
          <p:nvSpPr>
            <p:cNvPr id="8296" name="Rectangle 50"/>
            <p:cNvSpPr>
              <a:spLocks noChangeArrowheads="1"/>
            </p:cNvSpPr>
            <p:nvPr/>
          </p:nvSpPr>
          <p:spPr bwMode="auto">
            <a:xfrm>
              <a:off x="2918" y="1268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/>
            </a:p>
          </p:txBody>
        </p:sp>
        <p:sp>
          <p:nvSpPr>
            <p:cNvPr id="8297" name="Rectangle 51"/>
            <p:cNvSpPr>
              <a:spLocks noChangeArrowheads="1"/>
            </p:cNvSpPr>
            <p:nvPr/>
          </p:nvSpPr>
          <p:spPr bwMode="auto">
            <a:xfrm>
              <a:off x="2451" y="1268"/>
              <a:ext cx="196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sin</a:t>
              </a:r>
              <a:endParaRPr lang="en-US" altLang="en-US"/>
            </a:p>
          </p:txBody>
        </p:sp>
        <p:sp>
          <p:nvSpPr>
            <p:cNvPr id="8298" name="Rectangle 52"/>
            <p:cNvSpPr>
              <a:spLocks noChangeArrowheads="1"/>
            </p:cNvSpPr>
            <p:nvPr/>
          </p:nvSpPr>
          <p:spPr bwMode="auto">
            <a:xfrm>
              <a:off x="1842" y="1268"/>
              <a:ext cx="22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cos</a:t>
              </a:r>
              <a:endParaRPr lang="en-US" altLang="en-US"/>
            </a:p>
          </p:txBody>
        </p:sp>
        <p:sp>
          <p:nvSpPr>
            <p:cNvPr id="8299" name="Rectangle 53"/>
            <p:cNvSpPr>
              <a:spLocks noChangeArrowheads="1"/>
            </p:cNvSpPr>
            <p:nvPr/>
          </p:nvSpPr>
          <p:spPr bwMode="auto">
            <a:xfrm>
              <a:off x="1415" y="1763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8300" name="Rectangle 58"/>
            <p:cNvSpPr>
              <a:spLocks noChangeArrowheads="1"/>
            </p:cNvSpPr>
            <p:nvPr/>
          </p:nvSpPr>
          <p:spPr bwMode="auto">
            <a:xfrm>
              <a:off x="3284" y="1516"/>
              <a:ext cx="75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endParaRPr lang="en-US" altLang="en-US"/>
            </a:p>
          </p:txBody>
        </p:sp>
        <p:sp>
          <p:nvSpPr>
            <p:cNvPr id="8301" name="Rectangle 59"/>
            <p:cNvSpPr>
              <a:spLocks noChangeArrowheads="1"/>
            </p:cNvSpPr>
            <p:nvPr/>
          </p:nvSpPr>
          <p:spPr bwMode="auto">
            <a:xfrm>
              <a:off x="3281" y="1268"/>
              <a:ext cx="75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</a:t>
              </a:r>
              <a:endParaRPr lang="en-US" altLang="en-US"/>
            </a:p>
          </p:txBody>
        </p:sp>
        <p:sp>
          <p:nvSpPr>
            <p:cNvPr id="8302" name="Rectangle 60"/>
            <p:cNvSpPr>
              <a:spLocks noChangeArrowheads="1"/>
            </p:cNvSpPr>
            <p:nvPr/>
          </p:nvSpPr>
          <p:spPr bwMode="auto">
            <a:xfrm>
              <a:off x="1406" y="1516"/>
              <a:ext cx="75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endParaRPr lang="en-US" altLang="en-US"/>
            </a:p>
          </p:txBody>
        </p:sp>
        <p:sp>
          <p:nvSpPr>
            <p:cNvPr id="8303" name="Rectangle 61"/>
            <p:cNvSpPr>
              <a:spLocks noChangeArrowheads="1"/>
            </p:cNvSpPr>
            <p:nvPr/>
          </p:nvSpPr>
          <p:spPr bwMode="auto">
            <a:xfrm>
              <a:off x="1403" y="1268"/>
              <a:ext cx="75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</a:t>
              </a:r>
              <a:endParaRPr lang="en-US" altLang="en-US"/>
            </a:p>
          </p:txBody>
        </p:sp>
        <p:sp>
          <p:nvSpPr>
            <p:cNvPr id="8304" name="Rectangle 62"/>
            <p:cNvSpPr>
              <a:spLocks noChangeArrowheads="1"/>
            </p:cNvSpPr>
            <p:nvPr/>
          </p:nvSpPr>
          <p:spPr bwMode="auto">
            <a:xfrm>
              <a:off x="2604" y="1497"/>
              <a:ext cx="8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 i="1">
                  <a:solidFill>
                    <a:srgbClr val="000000"/>
                  </a:solidFill>
                  <a:latin typeface="Symbol" panose="05050102010706020507" pitchFamily="18" charset="2"/>
                </a:rPr>
                <a:t>q</a:t>
              </a:r>
              <a:endParaRPr lang="en-US" altLang="en-US"/>
            </a:p>
          </p:txBody>
        </p:sp>
        <p:sp>
          <p:nvSpPr>
            <p:cNvPr id="8305" name="Rectangle 63"/>
            <p:cNvSpPr>
              <a:spLocks noChangeArrowheads="1"/>
            </p:cNvSpPr>
            <p:nvPr/>
          </p:nvSpPr>
          <p:spPr bwMode="auto">
            <a:xfrm>
              <a:off x="2055" y="1497"/>
              <a:ext cx="8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 i="1">
                  <a:solidFill>
                    <a:srgbClr val="000000"/>
                  </a:solidFill>
                  <a:latin typeface="Symbol" panose="05050102010706020507" pitchFamily="18" charset="2"/>
                </a:rPr>
                <a:t>q</a:t>
              </a:r>
              <a:endParaRPr lang="en-US" altLang="en-US"/>
            </a:p>
          </p:txBody>
        </p:sp>
        <p:sp>
          <p:nvSpPr>
            <p:cNvPr id="8306" name="Rectangle 64"/>
            <p:cNvSpPr>
              <a:spLocks noChangeArrowheads="1"/>
            </p:cNvSpPr>
            <p:nvPr/>
          </p:nvSpPr>
          <p:spPr bwMode="auto">
            <a:xfrm>
              <a:off x="2655" y="1249"/>
              <a:ext cx="8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 i="1">
                  <a:solidFill>
                    <a:srgbClr val="000000"/>
                  </a:solidFill>
                  <a:latin typeface="Symbol" panose="05050102010706020507" pitchFamily="18" charset="2"/>
                </a:rPr>
                <a:t>q</a:t>
              </a:r>
              <a:endParaRPr lang="en-US" altLang="en-US"/>
            </a:p>
          </p:txBody>
        </p:sp>
        <p:sp>
          <p:nvSpPr>
            <p:cNvPr id="8307" name="Rectangle 65"/>
            <p:cNvSpPr>
              <a:spLocks noChangeArrowheads="1"/>
            </p:cNvSpPr>
            <p:nvPr/>
          </p:nvSpPr>
          <p:spPr bwMode="auto">
            <a:xfrm>
              <a:off x="2066" y="1249"/>
              <a:ext cx="8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100" i="1">
                  <a:solidFill>
                    <a:srgbClr val="000000"/>
                  </a:solidFill>
                  <a:latin typeface="Symbol" panose="05050102010706020507" pitchFamily="18" charset="2"/>
                </a:rPr>
                <a:t>q</a:t>
              </a:r>
              <a:endParaRPr lang="en-US" altLang="en-US"/>
            </a:p>
          </p:txBody>
        </p:sp>
      </p:grpSp>
      <p:grpSp>
        <p:nvGrpSpPr>
          <p:cNvPr id="8202" name="Group 187"/>
          <p:cNvGrpSpPr>
            <a:grpSpLocks/>
          </p:cNvGrpSpPr>
          <p:nvPr/>
        </p:nvGrpSpPr>
        <p:grpSpPr bwMode="auto">
          <a:xfrm>
            <a:off x="4238626" y="4629151"/>
            <a:ext cx="2767013" cy="1306513"/>
            <a:chOff x="1710" y="3012"/>
            <a:chExt cx="1743" cy="823"/>
          </a:xfrm>
        </p:grpSpPr>
        <p:sp>
          <p:nvSpPr>
            <p:cNvPr id="8203" name="Rectangle 132"/>
            <p:cNvSpPr>
              <a:spLocks noChangeArrowheads="1"/>
            </p:cNvSpPr>
            <p:nvPr/>
          </p:nvSpPr>
          <p:spPr bwMode="auto">
            <a:xfrm>
              <a:off x="3382" y="3556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8204" name="Rectangle 133"/>
            <p:cNvSpPr>
              <a:spLocks noChangeArrowheads="1"/>
            </p:cNvSpPr>
            <p:nvPr/>
          </p:nvSpPr>
          <p:spPr bwMode="auto">
            <a:xfrm>
              <a:off x="3382" y="3382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8205" name="Rectangle 134"/>
            <p:cNvSpPr>
              <a:spLocks noChangeArrowheads="1"/>
            </p:cNvSpPr>
            <p:nvPr/>
          </p:nvSpPr>
          <p:spPr bwMode="auto">
            <a:xfrm>
              <a:off x="3382" y="3209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8206" name="Rectangle 135"/>
            <p:cNvSpPr>
              <a:spLocks noChangeArrowheads="1"/>
            </p:cNvSpPr>
            <p:nvPr/>
          </p:nvSpPr>
          <p:spPr bwMode="auto">
            <a:xfrm>
              <a:off x="3382" y="3614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û</a:t>
              </a:r>
              <a:endParaRPr lang="en-US" altLang="en-US"/>
            </a:p>
          </p:txBody>
        </p:sp>
        <p:sp>
          <p:nvSpPr>
            <p:cNvPr id="8207" name="Rectangle 136"/>
            <p:cNvSpPr>
              <a:spLocks noChangeArrowheads="1"/>
            </p:cNvSpPr>
            <p:nvPr/>
          </p:nvSpPr>
          <p:spPr bwMode="auto">
            <a:xfrm>
              <a:off x="3382" y="3036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ù</a:t>
              </a:r>
              <a:endParaRPr lang="en-US" altLang="en-US"/>
            </a:p>
          </p:txBody>
        </p:sp>
        <p:sp>
          <p:nvSpPr>
            <p:cNvPr id="8208" name="Rectangle 137"/>
            <p:cNvSpPr>
              <a:spLocks noChangeArrowheads="1"/>
            </p:cNvSpPr>
            <p:nvPr/>
          </p:nvSpPr>
          <p:spPr bwMode="auto">
            <a:xfrm>
              <a:off x="3201" y="3556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8209" name="Rectangle 138"/>
            <p:cNvSpPr>
              <a:spLocks noChangeArrowheads="1"/>
            </p:cNvSpPr>
            <p:nvPr/>
          </p:nvSpPr>
          <p:spPr bwMode="auto">
            <a:xfrm>
              <a:off x="3201" y="3382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8210" name="Rectangle 139"/>
            <p:cNvSpPr>
              <a:spLocks noChangeArrowheads="1"/>
            </p:cNvSpPr>
            <p:nvPr/>
          </p:nvSpPr>
          <p:spPr bwMode="auto">
            <a:xfrm>
              <a:off x="3201" y="3209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8211" name="Rectangle 140"/>
            <p:cNvSpPr>
              <a:spLocks noChangeArrowheads="1"/>
            </p:cNvSpPr>
            <p:nvPr/>
          </p:nvSpPr>
          <p:spPr bwMode="auto">
            <a:xfrm>
              <a:off x="3201" y="3614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ë</a:t>
              </a:r>
              <a:endParaRPr lang="en-US" altLang="en-US"/>
            </a:p>
          </p:txBody>
        </p:sp>
        <p:sp>
          <p:nvSpPr>
            <p:cNvPr id="8212" name="Rectangle 141"/>
            <p:cNvSpPr>
              <a:spLocks noChangeArrowheads="1"/>
            </p:cNvSpPr>
            <p:nvPr/>
          </p:nvSpPr>
          <p:spPr bwMode="auto">
            <a:xfrm>
              <a:off x="3201" y="3036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é</a:t>
              </a:r>
              <a:endParaRPr lang="en-US" altLang="en-US"/>
            </a:p>
          </p:txBody>
        </p:sp>
        <p:sp>
          <p:nvSpPr>
            <p:cNvPr id="8213" name="Rectangle 142"/>
            <p:cNvSpPr>
              <a:spLocks noChangeArrowheads="1"/>
            </p:cNvSpPr>
            <p:nvPr/>
          </p:nvSpPr>
          <p:spPr bwMode="auto">
            <a:xfrm>
              <a:off x="2994" y="3556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8214" name="Rectangle 143"/>
            <p:cNvSpPr>
              <a:spLocks noChangeArrowheads="1"/>
            </p:cNvSpPr>
            <p:nvPr/>
          </p:nvSpPr>
          <p:spPr bwMode="auto">
            <a:xfrm>
              <a:off x="2994" y="3382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8215" name="Rectangle 144"/>
            <p:cNvSpPr>
              <a:spLocks noChangeArrowheads="1"/>
            </p:cNvSpPr>
            <p:nvPr/>
          </p:nvSpPr>
          <p:spPr bwMode="auto">
            <a:xfrm>
              <a:off x="2994" y="3209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8216" name="Rectangle 145"/>
            <p:cNvSpPr>
              <a:spLocks noChangeArrowheads="1"/>
            </p:cNvSpPr>
            <p:nvPr/>
          </p:nvSpPr>
          <p:spPr bwMode="auto">
            <a:xfrm>
              <a:off x="2994" y="3614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û</a:t>
              </a:r>
              <a:endParaRPr lang="en-US" altLang="en-US"/>
            </a:p>
          </p:txBody>
        </p:sp>
        <p:sp>
          <p:nvSpPr>
            <p:cNvPr id="8217" name="Rectangle 146"/>
            <p:cNvSpPr>
              <a:spLocks noChangeArrowheads="1"/>
            </p:cNvSpPr>
            <p:nvPr/>
          </p:nvSpPr>
          <p:spPr bwMode="auto">
            <a:xfrm>
              <a:off x="2994" y="3036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ù</a:t>
              </a:r>
              <a:endParaRPr lang="en-US" altLang="en-US"/>
            </a:p>
          </p:txBody>
        </p:sp>
        <p:sp>
          <p:nvSpPr>
            <p:cNvPr id="8218" name="Rectangle 147"/>
            <p:cNvSpPr>
              <a:spLocks noChangeArrowheads="1"/>
            </p:cNvSpPr>
            <p:nvPr/>
          </p:nvSpPr>
          <p:spPr bwMode="auto">
            <a:xfrm>
              <a:off x="2191" y="3556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8219" name="Rectangle 148"/>
            <p:cNvSpPr>
              <a:spLocks noChangeArrowheads="1"/>
            </p:cNvSpPr>
            <p:nvPr/>
          </p:nvSpPr>
          <p:spPr bwMode="auto">
            <a:xfrm>
              <a:off x="2191" y="3382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8220" name="Rectangle 149"/>
            <p:cNvSpPr>
              <a:spLocks noChangeArrowheads="1"/>
            </p:cNvSpPr>
            <p:nvPr/>
          </p:nvSpPr>
          <p:spPr bwMode="auto">
            <a:xfrm>
              <a:off x="2191" y="3209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8221" name="Rectangle 150"/>
            <p:cNvSpPr>
              <a:spLocks noChangeArrowheads="1"/>
            </p:cNvSpPr>
            <p:nvPr/>
          </p:nvSpPr>
          <p:spPr bwMode="auto">
            <a:xfrm>
              <a:off x="2191" y="3614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ë</a:t>
              </a:r>
              <a:endParaRPr lang="en-US" altLang="en-US"/>
            </a:p>
          </p:txBody>
        </p:sp>
        <p:sp>
          <p:nvSpPr>
            <p:cNvPr id="8222" name="Rectangle 151"/>
            <p:cNvSpPr>
              <a:spLocks noChangeArrowheads="1"/>
            </p:cNvSpPr>
            <p:nvPr/>
          </p:nvSpPr>
          <p:spPr bwMode="auto">
            <a:xfrm>
              <a:off x="2191" y="3036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é</a:t>
              </a:r>
              <a:endParaRPr lang="en-US" altLang="en-US"/>
            </a:p>
          </p:txBody>
        </p:sp>
        <p:sp>
          <p:nvSpPr>
            <p:cNvPr id="8223" name="Rectangle 152"/>
            <p:cNvSpPr>
              <a:spLocks noChangeArrowheads="1"/>
            </p:cNvSpPr>
            <p:nvPr/>
          </p:nvSpPr>
          <p:spPr bwMode="auto">
            <a:xfrm>
              <a:off x="2046" y="3294"/>
              <a:ext cx="10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/>
            </a:p>
          </p:txBody>
        </p:sp>
        <p:sp>
          <p:nvSpPr>
            <p:cNvPr id="8224" name="Rectangle 153"/>
            <p:cNvSpPr>
              <a:spLocks noChangeArrowheads="1"/>
            </p:cNvSpPr>
            <p:nvPr/>
          </p:nvSpPr>
          <p:spPr bwMode="auto">
            <a:xfrm>
              <a:off x="1931" y="3556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8225" name="Rectangle 154"/>
            <p:cNvSpPr>
              <a:spLocks noChangeArrowheads="1"/>
            </p:cNvSpPr>
            <p:nvPr/>
          </p:nvSpPr>
          <p:spPr bwMode="auto">
            <a:xfrm>
              <a:off x="1931" y="3382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8226" name="Rectangle 155"/>
            <p:cNvSpPr>
              <a:spLocks noChangeArrowheads="1"/>
            </p:cNvSpPr>
            <p:nvPr/>
          </p:nvSpPr>
          <p:spPr bwMode="auto">
            <a:xfrm>
              <a:off x="1931" y="3209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ú</a:t>
              </a:r>
              <a:endParaRPr lang="en-US" altLang="en-US"/>
            </a:p>
          </p:txBody>
        </p:sp>
        <p:sp>
          <p:nvSpPr>
            <p:cNvPr id="8227" name="Rectangle 156"/>
            <p:cNvSpPr>
              <a:spLocks noChangeArrowheads="1"/>
            </p:cNvSpPr>
            <p:nvPr/>
          </p:nvSpPr>
          <p:spPr bwMode="auto">
            <a:xfrm>
              <a:off x="1931" y="3614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û</a:t>
              </a:r>
              <a:endParaRPr lang="en-US" altLang="en-US"/>
            </a:p>
          </p:txBody>
        </p:sp>
        <p:sp>
          <p:nvSpPr>
            <p:cNvPr id="8228" name="Rectangle 157"/>
            <p:cNvSpPr>
              <a:spLocks noChangeArrowheads="1"/>
            </p:cNvSpPr>
            <p:nvPr/>
          </p:nvSpPr>
          <p:spPr bwMode="auto">
            <a:xfrm>
              <a:off x="1931" y="3036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ù</a:t>
              </a:r>
              <a:endParaRPr lang="en-US" altLang="en-US"/>
            </a:p>
          </p:txBody>
        </p:sp>
        <p:sp>
          <p:nvSpPr>
            <p:cNvPr id="8229" name="Rectangle 158"/>
            <p:cNvSpPr>
              <a:spLocks noChangeArrowheads="1"/>
            </p:cNvSpPr>
            <p:nvPr/>
          </p:nvSpPr>
          <p:spPr bwMode="auto">
            <a:xfrm>
              <a:off x="1710" y="3556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8230" name="Rectangle 159"/>
            <p:cNvSpPr>
              <a:spLocks noChangeArrowheads="1"/>
            </p:cNvSpPr>
            <p:nvPr/>
          </p:nvSpPr>
          <p:spPr bwMode="auto">
            <a:xfrm>
              <a:off x="1710" y="3382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8231" name="Rectangle 160"/>
            <p:cNvSpPr>
              <a:spLocks noChangeArrowheads="1"/>
            </p:cNvSpPr>
            <p:nvPr/>
          </p:nvSpPr>
          <p:spPr bwMode="auto">
            <a:xfrm>
              <a:off x="1710" y="3209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ê</a:t>
              </a:r>
              <a:endParaRPr lang="en-US" altLang="en-US"/>
            </a:p>
          </p:txBody>
        </p:sp>
        <p:sp>
          <p:nvSpPr>
            <p:cNvPr id="8232" name="Rectangle 161"/>
            <p:cNvSpPr>
              <a:spLocks noChangeArrowheads="1"/>
            </p:cNvSpPr>
            <p:nvPr/>
          </p:nvSpPr>
          <p:spPr bwMode="auto">
            <a:xfrm>
              <a:off x="1710" y="3614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ë</a:t>
              </a:r>
              <a:endParaRPr lang="en-US" altLang="en-US"/>
            </a:p>
          </p:txBody>
        </p:sp>
        <p:sp>
          <p:nvSpPr>
            <p:cNvPr id="8233" name="Rectangle 162"/>
            <p:cNvSpPr>
              <a:spLocks noChangeArrowheads="1"/>
            </p:cNvSpPr>
            <p:nvPr/>
          </p:nvSpPr>
          <p:spPr bwMode="auto">
            <a:xfrm>
              <a:off x="1710" y="3036"/>
              <a:ext cx="7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é</a:t>
              </a:r>
              <a:endParaRPr lang="en-US" altLang="en-US"/>
            </a:p>
          </p:txBody>
        </p:sp>
        <p:sp>
          <p:nvSpPr>
            <p:cNvPr id="8234" name="Rectangle 163"/>
            <p:cNvSpPr>
              <a:spLocks noChangeArrowheads="1"/>
            </p:cNvSpPr>
            <p:nvPr/>
          </p:nvSpPr>
          <p:spPr bwMode="auto">
            <a:xfrm>
              <a:off x="1885" y="3283"/>
              <a:ext cx="45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¢</a:t>
              </a:r>
              <a:endParaRPr lang="en-US" altLang="en-US"/>
            </a:p>
          </p:txBody>
        </p:sp>
        <p:sp>
          <p:nvSpPr>
            <p:cNvPr id="8235" name="Rectangle 164"/>
            <p:cNvSpPr>
              <a:spLocks noChangeArrowheads="1"/>
            </p:cNvSpPr>
            <p:nvPr/>
          </p:nvSpPr>
          <p:spPr bwMode="auto">
            <a:xfrm>
              <a:off x="1880" y="3012"/>
              <a:ext cx="45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Symbol" panose="05050102010706020507" pitchFamily="18" charset="2"/>
                </a:rPr>
                <a:t>¢</a:t>
              </a:r>
              <a:endParaRPr lang="en-US" altLang="en-US"/>
            </a:p>
          </p:txBody>
        </p:sp>
        <p:sp>
          <p:nvSpPr>
            <p:cNvPr id="8236" name="Rectangle 165"/>
            <p:cNvSpPr>
              <a:spLocks noChangeArrowheads="1"/>
            </p:cNvSpPr>
            <p:nvPr/>
          </p:nvSpPr>
          <p:spPr bwMode="auto">
            <a:xfrm>
              <a:off x="3278" y="3586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8237" name="Rectangle 166"/>
            <p:cNvSpPr>
              <a:spLocks noChangeArrowheads="1"/>
            </p:cNvSpPr>
            <p:nvPr/>
          </p:nvSpPr>
          <p:spPr bwMode="auto">
            <a:xfrm>
              <a:off x="3088" y="3315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*</a:t>
              </a:r>
              <a:endParaRPr lang="en-US" altLang="en-US"/>
            </a:p>
          </p:txBody>
        </p:sp>
        <p:sp>
          <p:nvSpPr>
            <p:cNvPr id="8238" name="Rectangle 167"/>
            <p:cNvSpPr>
              <a:spLocks noChangeArrowheads="1"/>
            </p:cNvSpPr>
            <p:nvPr/>
          </p:nvSpPr>
          <p:spPr bwMode="auto">
            <a:xfrm>
              <a:off x="2900" y="3586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8239" name="Rectangle 168"/>
            <p:cNvSpPr>
              <a:spLocks noChangeArrowheads="1"/>
            </p:cNvSpPr>
            <p:nvPr/>
          </p:nvSpPr>
          <p:spPr bwMode="auto">
            <a:xfrm>
              <a:off x="2612" y="3586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/>
            </a:p>
          </p:txBody>
        </p:sp>
        <p:sp>
          <p:nvSpPr>
            <p:cNvPr id="8240" name="Rectangle 169"/>
            <p:cNvSpPr>
              <a:spLocks noChangeArrowheads="1"/>
            </p:cNvSpPr>
            <p:nvPr/>
          </p:nvSpPr>
          <p:spPr bwMode="auto">
            <a:xfrm>
              <a:off x="2292" y="3586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/>
            </a:p>
          </p:txBody>
        </p:sp>
        <p:sp>
          <p:nvSpPr>
            <p:cNvPr id="8241" name="Rectangle 170"/>
            <p:cNvSpPr>
              <a:spLocks noChangeArrowheads="1"/>
            </p:cNvSpPr>
            <p:nvPr/>
          </p:nvSpPr>
          <p:spPr bwMode="auto">
            <a:xfrm>
              <a:off x="2901" y="3315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/>
            </a:p>
          </p:txBody>
        </p:sp>
        <p:sp>
          <p:nvSpPr>
            <p:cNvPr id="8242" name="Rectangle 171"/>
            <p:cNvSpPr>
              <a:spLocks noChangeArrowheads="1"/>
            </p:cNvSpPr>
            <p:nvPr/>
          </p:nvSpPr>
          <p:spPr bwMode="auto">
            <a:xfrm>
              <a:off x="2292" y="3315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/>
            </a:p>
          </p:txBody>
        </p:sp>
        <p:sp>
          <p:nvSpPr>
            <p:cNvPr id="8243" name="Rectangle 172"/>
            <p:cNvSpPr>
              <a:spLocks noChangeArrowheads="1"/>
            </p:cNvSpPr>
            <p:nvPr/>
          </p:nvSpPr>
          <p:spPr bwMode="auto">
            <a:xfrm>
              <a:off x="2901" y="3044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/>
            </a:p>
          </p:txBody>
        </p:sp>
        <p:sp>
          <p:nvSpPr>
            <p:cNvPr id="8244" name="Rectangle 173"/>
            <p:cNvSpPr>
              <a:spLocks noChangeArrowheads="1"/>
            </p:cNvSpPr>
            <p:nvPr/>
          </p:nvSpPr>
          <p:spPr bwMode="auto">
            <a:xfrm>
              <a:off x="2612" y="3044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/>
            </a:p>
          </p:txBody>
        </p:sp>
        <p:sp>
          <p:nvSpPr>
            <p:cNvPr id="8245" name="Rectangle 174"/>
            <p:cNvSpPr>
              <a:spLocks noChangeArrowheads="1"/>
            </p:cNvSpPr>
            <p:nvPr/>
          </p:nvSpPr>
          <p:spPr bwMode="auto">
            <a:xfrm>
              <a:off x="1808" y="3586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8246" name="Rectangle 175"/>
            <p:cNvSpPr>
              <a:spLocks noChangeArrowheads="1"/>
            </p:cNvSpPr>
            <p:nvPr/>
          </p:nvSpPr>
          <p:spPr bwMode="auto">
            <a:xfrm>
              <a:off x="3291" y="3315"/>
              <a:ext cx="8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endParaRPr lang="en-US" altLang="en-US"/>
            </a:p>
          </p:txBody>
        </p:sp>
        <p:sp>
          <p:nvSpPr>
            <p:cNvPr id="8247" name="Rectangle 176"/>
            <p:cNvSpPr>
              <a:spLocks noChangeArrowheads="1"/>
            </p:cNvSpPr>
            <p:nvPr/>
          </p:nvSpPr>
          <p:spPr bwMode="auto">
            <a:xfrm>
              <a:off x="3288" y="3044"/>
              <a:ext cx="8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</a:t>
              </a:r>
              <a:endParaRPr lang="en-US" altLang="en-US"/>
            </a:p>
          </p:txBody>
        </p:sp>
        <p:sp>
          <p:nvSpPr>
            <p:cNvPr id="8248" name="Rectangle 177"/>
            <p:cNvSpPr>
              <a:spLocks noChangeArrowheads="1"/>
            </p:cNvSpPr>
            <p:nvPr/>
          </p:nvSpPr>
          <p:spPr bwMode="auto">
            <a:xfrm>
              <a:off x="2587" y="3315"/>
              <a:ext cx="7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s</a:t>
              </a:r>
              <a:endParaRPr lang="en-US" altLang="en-US"/>
            </a:p>
          </p:txBody>
        </p:sp>
        <p:sp>
          <p:nvSpPr>
            <p:cNvPr id="8249" name="Rectangle 178"/>
            <p:cNvSpPr>
              <a:spLocks noChangeArrowheads="1"/>
            </p:cNvSpPr>
            <p:nvPr/>
          </p:nvSpPr>
          <p:spPr bwMode="auto">
            <a:xfrm>
              <a:off x="2267" y="3044"/>
              <a:ext cx="7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s</a:t>
              </a:r>
              <a:endParaRPr lang="en-US" altLang="en-US"/>
            </a:p>
          </p:txBody>
        </p:sp>
        <p:sp>
          <p:nvSpPr>
            <p:cNvPr id="8250" name="Rectangle 179"/>
            <p:cNvSpPr>
              <a:spLocks noChangeArrowheads="1"/>
            </p:cNvSpPr>
            <p:nvPr/>
          </p:nvSpPr>
          <p:spPr bwMode="auto">
            <a:xfrm>
              <a:off x="1801" y="3315"/>
              <a:ext cx="8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endParaRPr lang="en-US" altLang="en-US"/>
            </a:p>
          </p:txBody>
        </p:sp>
        <p:sp>
          <p:nvSpPr>
            <p:cNvPr id="8251" name="Rectangle 180"/>
            <p:cNvSpPr>
              <a:spLocks noChangeArrowheads="1"/>
            </p:cNvSpPr>
            <p:nvPr/>
          </p:nvSpPr>
          <p:spPr bwMode="auto">
            <a:xfrm>
              <a:off x="1798" y="3044"/>
              <a:ext cx="8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</a:t>
              </a:r>
              <a:endParaRPr lang="en-US" altLang="en-US"/>
            </a:p>
          </p:txBody>
        </p:sp>
        <p:sp>
          <p:nvSpPr>
            <p:cNvPr id="8252" name="Rectangle 181"/>
            <p:cNvSpPr>
              <a:spLocks noChangeArrowheads="1"/>
            </p:cNvSpPr>
            <p:nvPr/>
          </p:nvSpPr>
          <p:spPr bwMode="auto">
            <a:xfrm>
              <a:off x="2665" y="3427"/>
              <a:ext cx="46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</a:t>
              </a:r>
              <a:endParaRPr lang="en-US" altLang="en-US"/>
            </a:p>
          </p:txBody>
        </p:sp>
        <p:sp>
          <p:nvSpPr>
            <p:cNvPr id="8253" name="Rectangle 182"/>
            <p:cNvSpPr>
              <a:spLocks noChangeArrowheads="1"/>
            </p:cNvSpPr>
            <p:nvPr/>
          </p:nvSpPr>
          <p:spPr bwMode="auto">
            <a:xfrm>
              <a:off x="2345" y="3156"/>
              <a:ext cx="46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3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</a:t>
              </a:r>
              <a:endParaRPr lang="en-US" altLang="en-US"/>
            </a:p>
          </p:txBody>
        </p:sp>
      </p:grpSp>
      <p:graphicFrame>
        <p:nvGraphicFramePr>
          <p:cNvPr id="8196" name="Object 19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8441983"/>
              </p:ext>
            </p:extLst>
          </p:nvPr>
        </p:nvGraphicFramePr>
        <p:xfrm>
          <a:off x="5133975" y="5867400"/>
          <a:ext cx="1009650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6080" imgH="253800" progId="Equation.3">
                  <p:embed/>
                </p:oleObj>
              </mc:Choice>
              <mc:Fallback>
                <p:oleObj name="Equation" r:id="rId6" imgW="406080" imgH="253800" progId="Equation.3">
                  <p:embed/>
                  <p:pic>
                    <p:nvPicPr>
                      <p:cNvPr id="0" name="Object 1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3975" y="5867400"/>
                        <a:ext cx="1009650" cy="63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335" name="Object 19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6528339"/>
              </p:ext>
            </p:extLst>
          </p:nvPr>
        </p:nvGraphicFramePr>
        <p:xfrm>
          <a:off x="2971800" y="1295400"/>
          <a:ext cx="5634038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946240" imgH="203040" progId="Equation.3">
                  <p:embed/>
                </p:oleObj>
              </mc:Choice>
              <mc:Fallback>
                <p:oleObj name="Equation" r:id="rId8" imgW="2946240" imgH="203040" progId="Equation.3">
                  <p:embed/>
                  <p:pic>
                    <p:nvPicPr>
                      <p:cNvPr id="0" name="Object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295400"/>
                        <a:ext cx="5634038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8B6EEA-8C4B-A8FF-B9E8-7104F47D3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Amartya kundu Durjoy, Lecturer, CSE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Mirror Reflection</a:t>
            </a: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9744558"/>
              </p:ext>
            </p:extLst>
          </p:nvPr>
        </p:nvGraphicFramePr>
        <p:xfrm>
          <a:off x="2514600" y="4038600"/>
          <a:ext cx="3352800" cy="249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49080" imgH="1155600" progId="Equation.3">
                  <p:embed/>
                </p:oleObj>
              </mc:Choice>
              <mc:Fallback>
                <p:oleObj name="Equation" r:id="rId2" imgW="1549080" imgH="1155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3352800" cy="249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9400854"/>
              </p:ext>
            </p:extLst>
          </p:nvPr>
        </p:nvGraphicFramePr>
        <p:xfrm>
          <a:off x="6858000" y="4038600"/>
          <a:ext cx="3200400" cy="238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49080" imgH="1155600" progId="Equation.3">
                  <p:embed/>
                </p:oleObj>
              </mc:Choice>
              <mc:Fallback>
                <p:oleObj name="Equation" r:id="rId4" imgW="1549080" imgH="1155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4038600"/>
                        <a:ext cx="3200400" cy="2386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8437014"/>
              </p:ext>
            </p:extLst>
          </p:nvPr>
        </p:nvGraphicFramePr>
        <p:xfrm>
          <a:off x="2438400" y="1222375"/>
          <a:ext cx="3030538" cy="282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6" imgW="2649960" imgH="2821680" progId="Visio.Drawing.4">
                  <p:embed/>
                </p:oleObj>
              </mc:Choice>
              <mc:Fallback>
                <p:oleObj name="VISIO" r:id="rId6" imgW="2649960" imgH="2821680" progId="Visio.Drawing.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222375"/>
                        <a:ext cx="3030538" cy="282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8712187"/>
              </p:ext>
            </p:extLst>
          </p:nvPr>
        </p:nvGraphicFramePr>
        <p:xfrm>
          <a:off x="6096000" y="1219200"/>
          <a:ext cx="3740150" cy="282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8" imgW="3431160" imgH="2821680" progId="Visio.Drawing.4">
                  <p:embed/>
                </p:oleObj>
              </mc:Choice>
              <mc:Fallback>
                <p:oleObj name="VISIO" r:id="rId8" imgW="3431160" imgH="2821680" progId="Visio.Drawing.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219200"/>
                        <a:ext cx="3740150" cy="282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B522C4-18DB-10D0-59CD-0AA5C5BC7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8F39C3D6-4053-A751-5C25-CA5B05B404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>
                <a:ea typeface="굴림체" pitchFamily="49" charset="-128"/>
              </a:rPr>
              <a:t>Reflection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CCC2453B-E4C5-19B0-9907-D917A38BE1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9438" y="1066800"/>
            <a:ext cx="8001000" cy="4724400"/>
          </a:xfrm>
        </p:spPr>
        <p:txBody>
          <a:bodyPr/>
          <a:lstStyle/>
          <a:p>
            <a:r>
              <a:rPr lang="en-US" altLang="ko-KR" b="1" dirty="0">
                <a:ea typeface="굴림체" pitchFamily="49" charset="-128"/>
              </a:rPr>
              <a:t>Reflection with respect to the axis</a:t>
            </a:r>
            <a:r>
              <a:rPr lang="en-US" altLang="ko-KR" dirty="0">
                <a:ea typeface="굴림체" pitchFamily="49" charset="-128"/>
              </a:rPr>
              <a:t>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ko-KR" sz="1800" dirty="0">
                <a:ea typeface="굴림체" pitchFamily="49" charset="-128"/>
              </a:rPr>
              <a:t>       </a:t>
            </a:r>
            <a:endParaRPr lang="ko-KR" altLang="en-US" sz="1800" dirty="0">
              <a:ea typeface="굴림체" pitchFamily="49" charset="-128"/>
            </a:endParaRPr>
          </a:p>
        </p:txBody>
      </p:sp>
      <p:graphicFrame>
        <p:nvGraphicFramePr>
          <p:cNvPr id="43012" name="Object 4">
            <a:extLst>
              <a:ext uri="{FF2B5EF4-FFF2-40B4-BE49-F238E27FC236}">
                <a16:creationId xmlns:a16="http://schemas.microsoft.com/office/drawing/2014/main" id="{CFC8FB51-6AD2-25F6-0770-5DAA3B968E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3660568"/>
              </p:ext>
            </p:extLst>
          </p:nvPr>
        </p:nvGraphicFramePr>
        <p:xfrm>
          <a:off x="2743200" y="1828800"/>
          <a:ext cx="107632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수식" r:id="rId3" imgW="774360" imgH="711000" progId="Equation.3">
                  <p:embed/>
                </p:oleObj>
              </mc:Choice>
              <mc:Fallback>
                <p:oleObj name="수식" r:id="rId3" imgW="774360" imgH="711000" progId="Equation.3">
                  <p:embed/>
                  <p:pic>
                    <p:nvPicPr>
                      <p:cNvPr id="43012" name="Object 4">
                        <a:extLst>
                          <a:ext uri="{FF2B5EF4-FFF2-40B4-BE49-F238E27FC236}">
                            <a16:creationId xmlns:a16="http://schemas.microsoft.com/office/drawing/2014/main" id="{CFC8FB51-6AD2-25F6-0770-5DAA3B968E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828800"/>
                        <a:ext cx="107632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3" name="Object 5">
            <a:extLst>
              <a:ext uri="{FF2B5EF4-FFF2-40B4-BE49-F238E27FC236}">
                <a16:creationId xmlns:a16="http://schemas.microsoft.com/office/drawing/2014/main" id="{B8CF36EB-75C9-8256-C46C-90AD5FC176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9723540"/>
              </p:ext>
            </p:extLst>
          </p:nvPr>
        </p:nvGraphicFramePr>
        <p:xfrm>
          <a:off x="5334000" y="1828800"/>
          <a:ext cx="107632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수식" r:id="rId5" imgW="774360" imgH="711000" progId="Equation.3">
                  <p:embed/>
                </p:oleObj>
              </mc:Choice>
              <mc:Fallback>
                <p:oleObj name="수식" r:id="rId5" imgW="774360" imgH="711000" progId="Equation.3">
                  <p:embed/>
                  <p:pic>
                    <p:nvPicPr>
                      <p:cNvPr id="43013" name="Object 5">
                        <a:extLst>
                          <a:ext uri="{FF2B5EF4-FFF2-40B4-BE49-F238E27FC236}">
                            <a16:creationId xmlns:a16="http://schemas.microsoft.com/office/drawing/2014/main" id="{B8CF36EB-75C9-8256-C46C-90AD5FC176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828800"/>
                        <a:ext cx="107632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4" name="Object 6">
            <a:extLst>
              <a:ext uri="{FF2B5EF4-FFF2-40B4-BE49-F238E27FC236}">
                <a16:creationId xmlns:a16="http://schemas.microsoft.com/office/drawing/2014/main" id="{7309AD63-BBB4-6E02-73E2-EB79202BB5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338113"/>
              </p:ext>
            </p:extLst>
          </p:nvPr>
        </p:nvGraphicFramePr>
        <p:xfrm>
          <a:off x="7924800" y="1828800"/>
          <a:ext cx="119856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수식" r:id="rId7" imgW="863280" imgH="711000" progId="Equation.3">
                  <p:embed/>
                </p:oleObj>
              </mc:Choice>
              <mc:Fallback>
                <p:oleObj name="수식" r:id="rId7" imgW="863280" imgH="711000" progId="Equation.3">
                  <p:embed/>
                  <p:pic>
                    <p:nvPicPr>
                      <p:cNvPr id="43014" name="Object 6">
                        <a:extLst>
                          <a:ext uri="{FF2B5EF4-FFF2-40B4-BE49-F238E27FC236}">
                            <a16:creationId xmlns:a16="http://schemas.microsoft.com/office/drawing/2014/main" id="{7309AD63-BBB4-6E02-73E2-EB79202BB5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4800" y="1828800"/>
                        <a:ext cx="1198563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5" name="Text Box 7">
            <a:extLst>
              <a:ext uri="{FF2B5EF4-FFF2-40B4-BE49-F238E27FC236}">
                <a16:creationId xmlns:a16="http://schemas.microsoft.com/office/drawing/2014/main" id="{41D61172-D88A-C14E-DE04-4F7E81E08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2009" y="5526665"/>
            <a:ext cx="1299051" cy="34073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600" i="1" dirty="0"/>
              <a:t>About y axis</a:t>
            </a:r>
            <a:endParaRPr kumimoji="1" lang="ko-KR" altLang="en-US" sz="1600" dirty="0"/>
          </a:p>
        </p:txBody>
      </p:sp>
      <p:sp>
        <p:nvSpPr>
          <p:cNvPr id="43016" name="Text Box 8">
            <a:extLst>
              <a:ext uri="{FF2B5EF4-FFF2-40B4-BE49-F238E27FC236}">
                <a16:creationId xmlns:a16="http://schemas.microsoft.com/office/drawing/2014/main" id="{5BA701F7-A11B-5A10-6760-2938EAC56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810" y="5526665"/>
            <a:ext cx="1299051" cy="34073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600" i="1" dirty="0"/>
              <a:t>About x axis</a:t>
            </a:r>
            <a:endParaRPr kumimoji="1" lang="ko-KR" altLang="en-US" sz="1600" dirty="0"/>
          </a:p>
        </p:txBody>
      </p:sp>
      <p:sp>
        <p:nvSpPr>
          <p:cNvPr id="43017" name="Text Box 9">
            <a:extLst>
              <a:ext uri="{FF2B5EF4-FFF2-40B4-BE49-F238E27FC236}">
                <a16:creationId xmlns:a16="http://schemas.microsoft.com/office/drawing/2014/main" id="{9E4004BB-C80C-82F7-D6CB-C0C7517F7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3588" y="5526665"/>
            <a:ext cx="1275006" cy="34073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600" dirty="0"/>
              <a:t>About origin</a:t>
            </a:r>
            <a:endParaRPr kumimoji="1" lang="ko-KR" altLang="en-US" sz="1600" dirty="0"/>
          </a:p>
        </p:txBody>
      </p:sp>
      <p:sp>
        <p:nvSpPr>
          <p:cNvPr id="43018" name="Line 10">
            <a:extLst>
              <a:ext uri="{FF2B5EF4-FFF2-40B4-BE49-F238E27FC236}">
                <a16:creationId xmlns:a16="http://schemas.microsoft.com/office/drawing/2014/main" id="{D495C6A4-166D-E757-F239-3878B622A2D6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7162" y="4267200"/>
            <a:ext cx="160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3019" name="Line 11">
            <a:extLst>
              <a:ext uri="{FF2B5EF4-FFF2-40B4-BE49-F238E27FC236}">
                <a16:creationId xmlns:a16="http://schemas.microsoft.com/office/drawing/2014/main" id="{FCD378D5-79E5-14E7-840A-AEB559A278F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25762" y="33528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3020" name="Text Box 12">
            <a:extLst>
              <a:ext uri="{FF2B5EF4-FFF2-40B4-BE49-F238E27FC236}">
                <a16:creationId xmlns:a16="http://schemas.microsoft.com/office/drawing/2014/main" id="{AB86DCDD-E9DB-89A6-3590-3DDE3AA83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763" y="4188421"/>
            <a:ext cx="427037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x</a:t>
            </a:r>
            <a:endParaRPr kumimoji="1" lang="en-US" altLang="ko-KR" sz="1400"/>
          </a:p>
        </p:txBody>
      </p:sp>
      <p:sp>
        <p:nvSpPr>
          <p:cNvPr id="43021" name="Text Box 13">
            <a:extLst>
              <a:ext uri="{FF2B5EF4-FFF2-40B4-BE49-F238E27FC236}">
                <a16:creationId xmlns:a16="http://schemas.microsoft.com/office/drawing/2014/main" id="{3C237197-50CE-B22E-22EC-4F18385B5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0963" y="3197821"/>
            <a:ext cx="427037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y</a:t>
            </a:r>
            <a:endParaRPr kumimoji="1" lang="en-US" altLang="ko-KR"/>
          </a:p>
        </p:txBody>
      </p:sp>
      <p:sp>
        <p:nvSpPr>
          <p:cNvPr id="43022" name="AutoShape 14">
            <a:extLst>
              <a:ext uri="{FF2B5EF4-FFF2-40B4-BE49-F238E27FC236}">
                <a16:creationId xmlns:a16="http://schemas.microsoft.com/office/drawing/2014/main" id="{38FC17C3-94D5-4421-8850-DC614DCC9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2" y="3352800"/>
            <a:ext cx="457200" cy="737996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00808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3023" name="Text Box 15">
            <a:extLst>
              <a:ext uri="{FF2B5EF4-FFF2-40B4-BE49-F238E27FC236}">
                <a16:creationId xmlns:a16="http://schemas.microsoft.com/office/drawing/2014/main" id="{1BF44362-CA54-0B20-FE0D-9E9E2E356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0724" y="3124200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 dirty="0">
                <a:latin typeface="Palatino"/>
              </a:rPr>
              <a:t>1</a:t>
            </a:r>
            <a:endParaRPr kumimoji="1" lang="en-US" altLang="ko-KR" sz="1400" dirty="0"/>
          </a:p>
        </p:txBody>
      </p:sp>
      <p:sp>
        <p:nvSpPr>
          <p:cNvPr id="43024" name="Text Box 16">
            <a:extLst>
              <a:ext uri="{FF2B5EF4-FFF2-40B4-BE49-F238E27FC236}">
                <a16:creationId xmlns:a16="http://schemas.microsoft.com/office/drawing/2014/main" id="{55773094-AE9C-1CD4-65C1-9B5E4E170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4" y="3883621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3</a:t>
            </a:r>
            <a:endParaRPr kumimoji="1" lang="en-US" altLang="ko-KR" sz="1400"/>
          </a:p>
        </p:txBody>
      </p:sp>
      <p:sp>
        <p:nvSpPr>
          <p:cNvPr id="43025" name="Text Box 17">
            <a:extLst>
              <a:ext uri="{FF2B5EF4-FFF2-40B4-BE49-F238E27FC236}">
                <a16:creationId xmlns:a16="http://schemas.microsoft.com/office/drawing/2014/main" id="{9D206F00-2CD2-B3BC-5FF0-BC97C0663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5763" y="3883621"/>
            <a:ext cx="427037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2</a:t>
            </a:r>
            <a:endParaRPr kumimoji="1" lang="en-US" altLang="ko-KR" sz="1400"/>
          </a:p>
        </p:txBody>
      </p:sp>
      <p:sp>
        <p:nvSpPr>
          <p:cNvPr id="43026" name="AutoShape 18">
            <a:extLst>
              <a:ext uri="{FF2B5EF4-FFF2-40B4-BE49-F238E27FC236}">
                <a16:creationId xmlns:a16="http://schemas.microsoft.com/office/drawing/2014/main" id="{A7741BFC-15E8-269E-5380-B529C8B1E84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230562" y="4519804"/>
            <a:ext cx="457200" cy="73799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3027" name="Text Box 19">
            <a:extLst>
              <a:ext uri="{FF2B5EF4-FFF2-40B4-BE49-F238E27FC236}">
                <a16:creationId xmlns:a16="http://schemas.microsoft.com/office/drawing/2014/main" id="{91C3B44D-8601-2084-6249-06A51739E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0724" y="5176442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 dirty="0">
                <a:latin typeface="Palatino"/>
              </a:rPr>
              <a:t>1’</a:t>
            </a:r>
            <a:endParaRPr kumimoji="1" lang="en-US" altLang="ko-KR" sz="1400" dirty="0"/>
          </a:p>
        </p:txBody>
      </p:sp>
      <p:sp>
        <p:nvSpPr>
          <p:cNvPr id="43028" name="Text Box 20">
            <a:extLst>
              <a:ext uri="{FF2B5EF4-FFF2-40B4-BE49-F238E27FC236}">
                <a16:creationId xmlns:a16="http://schemas.microsoft.com/office/drawing/2014/main" id="{24594CCA-FA14-474B-177E-387DF8ABE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4" y="4340821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3’</a:t>
            </a:r>
            <a:endParaRPr kumimoji="1" lang="en-US" altLang="ko-KR" sz="1400"/>
          </a:p>
        </p:txBody>
      </p:sp>
      <p:sp>
        <p:nvSpPr>
          <p:cNvPr id="43029" name="Text Box 21">
            <a:extLst>
              <a:ext uri="{FF2B5EF4-FFF2-40B4-BE49-F238E27FC236}">
                <a16:creationId xmlns:a16="http://schemas.microsoft.com/office/drawing/2014/main" id="{F5059CB7-F0A4-48F1-A162-233275299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5763" y="4340821"/>
            <a:ext cx="427037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2’</a:t>
            </a:r>
            <a:endParaRPr kumimoji="1" lang="en-US" altLang="ko-KR" sz="1400"/>
          </a:p>
        </p:txBody>
      </p:sp>
      <p:sp>
        <p:nvSpPr>
          <p:cNvPr id="43030" name="Line 22">
            <a:extLst>
              <a:ext uri="{FF2B5EF4-FFF2-40B4-BE49-F238E27FC236}">
                <a16:creationId xmlns:a16="http://schemas.microsoft.com/office/drawing/2014/main" id="{3922D91F-6B4D-0CC4-AD94-1740DFF9E24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399" y="4267200"/>
            <a:ext cx="160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3031" name="Text Box 23">
            <a:extLst>
              <a:ext uri="{FF2B5EF4-FFF2-40B4-BE49-F238E27FC236}">
                <a16:creationId xmlns:a16="http://schemas.microsoft.com/office/drawing/2014/main" id="{EF401C79-5420-E30A-02F0-7F6EDE64B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199" y="4188421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x</a:t>
            </a:r>
            <a:endParaRPr kumimoji="1" lang="en-US" altLang="ko-KR" sz="1400"/>
          </a:p>
        </p:txBody>
      </p:sp>
      <p:sp>
        <p:nvSpPr>
          <p:cNvPr id="43032" name="Line 24">
            <a:extLst>
              <a:ext uri="{FF2B5EF4-FFF2-40B4-BE49-F238E27FC236}">
                <a16:creationId xmlns:a16="http://schemas.microsoft.com/office/drawing/2014/main" id="{991C8036-1679-3013-1ED7-E9B7D8A2326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867399" y="34290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3033" name="Text Box 25">
            <a:extLst>
              <a:ext uri="{FF2B5EF4-FFF2-40B4-BE49-F238E27FC236}">
                <a16:creationId xmlns:a16="http://schemas.microsoft.com/office/drawing/2014/main" id="{9B646864-129F-BAD1-5ECD-AD1A25A01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2762" y="3197821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y</a:t>
            </a:r>
            <a:endParaRPr kumimoji="1" lang="en-US" altLang="ko-KR"/>
          </a:p>
        </p:txBody>
      </p:sp>
      <p:sp>
        <p:nvSpPr>
          <p:cNvPr id="43034" name="AutoShape 26">
            <a:extLst>
              <a:ext uri="{FF2B5EF4-FFF2-40B4-BE49-F238E27FC236}">
                <a16:creationId xmlns:a16="http://schemas.microsoft.com/office/drawing/2014/main" id="{71D454F2-5F10-7B2E-B88A-2FA41BA29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3352800"/>
            <a:ext cx="457200" cy="737996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00808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3035" name="Text Box 27">
            <a:extLst>
              <a:ext uri="{FF2B5EF4-FFF2-40B4-BE49-F238E27FC236}">
                <a16:creationId xmlns:a16="http://schemas.microsoft.com/office/drawing/2014/main" id="{B037B040-F807-3778-89FA-A0B29375B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599" y="3124200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1</a:t>
            </a:r>
            <a:endParaRPr kumimoji="1" lang="en-US" altLang="ko-KR" sz="1400"/>
          </a:p>
        </p:txBody>
      </p:sp>
      <p:sp>
        <p:nvSpPr>
          <p:cNvPr id="43036" name="Text Box 28">
            <a:extLst>
              <a:ext uri="{FF2B5EF4-FFF2-40B4-BE49-F238E27FC236}">
                <a16:creationId xmlns:a16="http://schemas.microsoft.com/office/drawing/2014/main" id="{BB1BBA62-9890-AE63-49D0-E5812848D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9165" y="3883621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3</a:t>
            </a:r>
            <a:endParaRPr kumimoji="1" lang="en-US" altLang="ko-KR" sz="1400"/>
          </a:p>
        </p:txBody>
      </p:sp>
      <p:sp>
        <p:nvSpPr>
          <p:cNvPr id="43037" name="Text Box 29">
            <a:extLst>
              <a:ext uri="{FF2B5EF4-FFF2-40B4-BE49-F238E27FC236}">
                <a16:creationId xmlns:a16="http://schemas.microsoft.com/office/drawing/2014/main" id="{707F1FBA-D794-CAF1-9590-B037B2CA0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599" y="3883621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2</a:t>
            </a:r>
            <a:endParaRPr kumimoji="1" lang="en-US" altLang="ko-KR" sz="1400"/>
          </a:p>
        </p:txBody>
      </p:sp>
      <p:sp>
        <p:nvSpPr>
          <p:cNvPr id="43038" name="AutoShape 30">
            <a:extLst>
              <a:ext uri="{FF2B5EF4-FFF2-40B4-BE49-F238E27FC236}">
                <a16:creationId xmlns:a16="http://schemas.microsoft.com/office/drawing/2014/main" id="{E7AAD430-6736-B2A2-08AA-2D2B60A7C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352800"/>
            <a:ext cx="457200" cy="73799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3039" name="Text Box 31">
            <a:extLst>
              <a:ext uri="{FF2B5EF4-FFF2-40B4-BE49-F238E27FC236}">
                <a16:creationId xmlns:a16="http://schemas.microsoft.com/office/drawing/2014/main" id="{3CF1982C-1E50-D49B-6C46-03227B3206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199" y="3350221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1’</a:t>
            </a:r>
            <a:endParaRPr kumimoji="1" lang="en-US" altLang="ko-KR" sz="1400"/>
          </a:p>
        </p:txBody>
      </p:sp>
      <p:sp>
        <p:nvSpPr>
          <p:cNvPr id="43040" name="Text Box 32">
            <a:extLst>
              <a:ext uri="{FF2B5EF4-FFF2-40B4-BE49-F238E27FC236}">
                <a16:creationId xmlns:a16="http://schemas.microsoft.com/office/drawing/2014/main" id="{0C124F3B-97D8-6252-440C-6113DC5A6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3762" y="3883621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 dirty="0">
                <a:latin typeface="Palatino"/>
              </a:rPr>
              <a:t>3’</a:t>
            </a:r>
            <a:endParaRPr kumimoji="1" lang="en-US" altLang="ko-KR" sz="1400" dirty="0"/>
          </a:p>
        </p:txBody>
      </p:sp>
      <p:sp>
        <p:nvSpPr>
          <p:cNvPr id="43041" name="Text Box 33">
            <a:extLst>
              <a:ext uri="{FF2B5EF4-FFF2-40B4-BE49-F238E27FC236}">
                <a16:creationId xmlns:a16="http://schemas.microsoft.com/office/drawing/2014/main" id="{ED6506D2-CB18-E034-0E8A-D289D0154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399" y="3883621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 dirty="0">
                <a:latin typeface="Palatino"/>
              </a:rPr>
              <a:t>2’</a:t>
            </a:r>
            <a:endParaRPr kumimoji="1" lang="en-US" altLang="ko-KR" sz="1400" dirty="0"/>
          </a:p>
        </p:txBody>
      </p:sp>
      <p:sp>
        <p:nvSpPr>
          <p:cNvPr id="43042" name="Line 34">
            <a:extLst>
              <a:ext uri="{FF2B5EF4-FFF2-40B4-BE49-F238E27FC236}">
                <a16:creationId xmlns:a16="http://schemas.microsoft.com/office/drawing/2014/main" id="{2EB0720F-8C3B-7781-2218-E2493655B228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8599" y="4267200"/>
            <a:ext cx="160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3043" name="Text Box 35">
            <a:extLst>
              <a:ext uri="{FF2B5EF4-FFF2-40B4-BE49-F238E27FC236}">
                <a16:creationId xmlns:a16="http://schemas.microsoft.com/office/drawing/2014/main" id="{46A2F8CF-9480-13D7-853D-9D1752E38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2599" y="4188421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x</a:t>
            </a:r>
            <a:endParaRPr kumimoji="1" lang="en-US" altLang="ko-KR" sz="1400"/>
          </a:p>
        </p:txBody>
      </p:sp>
      <p:sp>
        <p:nvSpPr>
          <p:cNvPr id="43044" name="Line 36">
            <a:extLst>
              <a:ext uri="{FF2B5EF4-FFF2-40B4-BE49-F238E27FC236}">
                <a16:creationId xmlns:a16="http://schemas.microsoft.com/office/drawing/2014/main" id="{28BA3895-247C-D73A-5594-D4B60F047C4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610599" y="34290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3045" name="Text Box 37">
            <a:extLst>
              <a:ext uri="{FF2B5EF4-FFF2-40B4-BE49-F238E27FC236}">
                <a16:creationId xmlns:a16="http://schemas.microsoft.com/office/drawing/2014/main" id="{08F8AAD9-4498-F966-1081-3AFC7DBED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599" y="3197821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y</a:t>
            </a:r>
            <a:endParaRPr kumimoji="1" lang="en-US" altLang="ko-KR"/>
          </a:p>
        </p:txBody>
      </p:sp>
      <p:sp>
        <p:nvSpPr>
          <p:cNvPr id="43046" name="Text Box 38">
            <a:extLst>
              <a:ext uri="{FF2B5EF4-FFF2-40B4-BE49-F238E27FC236}">
                <a16:creationId xmlns:a16="http://schemas.microsoft.com/office/drawing/2014/main" id="{7C100D1A-0B8A-2BDF-CD47-A4FA5B771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799" y="4264621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3</a:t>
            </a:r>
            <a:endParaRPr kumimoji="1" lang="en-US" altLang="ko-KR" sz="1400"/>
          </a:p>
        </p:txBody>
      </p:sp>
      <p:sp>
        <p:nvSpPr>
          <p:cNvPr id="43047" name="AutoShape 39">
            <a:extLst>
              <a:ext uri="{FF2B5EF4-FFF2-40B4-BE49-F238E27FC236}">
                <a16:creationId xmlns:a16="http://schemas.microsoft.com/office/drawing/2014/main" id="{3BE8C810-E82C-5193-B907-286F9BC04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5399" y="3276600"/>
            <a:ext cx="457200" cy="73799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3048" name="Text Box 40">
            <a:extLst>
              <a:ext uri="{FF2B5EF4-FFF2-40B4-BE49-F238E27FC236}">
                <a16:creationId xmlns:a16="http://schemas.microsoft.com/office/drawing/2014/main" id="{90B88CC8-0228-8663-C02F-02020C9D44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5399" y="3048000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1’</a:t>
            </a:r>
            <a:endParaRPr kumimoji="1" lang="en-US" altLang="ko-KR" sz="1400"/>
          </a:p>
        </p:txBody>
      </p:sp>
      <p:sp>
        <p:nvSpPr>
          <p:cNvPr id="43049" name="Text Box 41">
            <a:extLst>
              <a:ext uri="{FF2B5EF4-FFF2-40B4-BE49-F238E27FC236}">
                <a16:creationId xmlns:a16="http://schemas.microsoft.com/office/drawing/2014/main" id="{EB10CBDC-DC84-0201-C169-3BA01107D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0599" y="3883621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3’</a:t>
            </a:r>
            <a:endParaRPr kumimoji="1" lang="en-US" altLang="ko-KR" sz="1400"/>
          </a:p>
        </p:txBody>
      </p:sp>
      <p:sp>
        <p:nvSpPr>
          <p:cNvPr id="43050" name="Text Box 42">
            <a:extLst>
              <a:ext uri="{FF2B5EF4-FFF2-40B4-BE49-F238E27FC236}">
                <a16:creationId xmlns:a16="http://schemas.microsoft.com/office/drawing/2014/main" id="{5531A917-858D-F161-A71A-AA6BD298E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2599" y="3883621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 dirty="0">
                <a:latin typeface="Palatino"/>
              </a:rPr>
              <a:t>2’</a:t>
            </a:r>
            <a:endParaRPr kumimoji="1" lang="en-US" altLang="ko-KR" sz="1400" dirty="0"/>
          </a:p>
        </p:txBody>
      </p:sp>
      <p:sp>
        <p:nvSpPr>
          <p:cNvPr id="43051" name="AutoShape 43">
            <a:extLst>
              <a:ext uri="{FF2B5EF4-FFF2-40B4-BE49-F238E27FC236}">
                <a16:creationId xmlns:a16="http://schemas.microsoft.com/office/drawing/2014/main" id="{BCF75B2E-9092-F253-9803-0A0620B69C43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7848599" y="4519804"/>
            <a:ext cx="533400" cy="737996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00808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3052" name="Text Box 44">
            <a:extLst>
              <a:ext uri="{FF2B5EF4-FFF2-40B4-BE49-F238E27FC236}">
                <a16:creationId xmlns:a16="http://schemas.microsoft.com/office/drawing/2014/main" id="{C40DF2FF-7DDD-57E9-32F0-02B602F70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1780" y="5208419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 dirty="0">
                <a:latin typeface="Palatino"/>
              </a:rPr>
              <a:t>1</a:t>
            </a:r>
            <a:endParaRPr kumimoji="1" lang="en-US" altLang="ko-KR" sz="1400" dirty="0"/>
          </a:p>
        </p:txBody>
      </p:sp>
      <p:sp>
        <p:nvSpPr>
          <p:cNvPr id="43053" name="Text Box 45">
            <a:extLst>
              <a:ext uri="{FF2B5EF4-FFF2-40B4-BE49-F238E27FC236}">
                <a16:creationId xmlns:a16="http://schemas.microsoft.com/office/drawing/2014/main" id="{6EFDDEAF-3976-CB66-43BF-B4C9AA2E5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3638" y="4346100"/>
            <a:ext cx="4270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2</a:t>
            </a:r>
            <a:endParaRPr kumimoji="1" lang="en-US" altLang="ko-KR" sz="14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D07048-A2CA-9C8A-4A41-96C18F305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99" name="Rectangle 43">
            <a:extLst>
              <a:ext uri="{FF2B5EF4-FFF2-40B4-BE49-F238E27FC236}">
                <a16:creationId xmlns:a16="http://schemas.microsoft.com/office/drawing/2014/main" id="{1258A7FF-1435-231E-7B78-4F3A4B401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1524000"/>
            <a:ext cx="8001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latinLnBrk="1">
              <a:defRPr kumimoji="1">
                <a:solidFill>
                  <a:schemeClr val="tx1"/>
                </a:solidFill>
                <a:latin typeface="굴림" pitchFamily="50" charset="-128"/>
                <a:ea typeface="굴림" pitchFamily="50" charset="-128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itchFamily="50" charset="-128"/>
                <a:ea typeface="굴림" pitchFamily="50" charset="-128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itchFamily="50" charset="-128"/>
                <a:ea typeface="굴림" pitchFamily="50" charset="-128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itchFamily="50" charset="-128"/>
                <a:ea typeface="굴림" pitchFamily="50" charset="-128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itchFamily="50" charset="-128"/>
                <a:ea typeface="굴림" pitchFamily="50" charset="-128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8"/>
                <a:ea typeface="굴림" pitchFamily="50" charset="-128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8"/>
                <a:ea typeface="굴림" pitchFamily="50" charset="-128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8"/>
                <a:ea typeface="굴림" pitchFamily="50" charset="-128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8"/>
                <a:ea typeface="굴림" pitchFamily="50" charset="-128"/>
              </a:defRPr>
            </a:lvl9pPr>
          </a:lstStyle>
          <a:p>
            <a:pPr latinLnBrk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</a:pPr>
            <a:r>
              <a:rPr kumimoji="0" lang="en-US" altLang="ko-KR" b="1">
                <a:latin typeface="Arial" panose="020B0604020202020204" pitchFamily="34" charset="0"/>
                <a:ea typeface="굴림체" pitchFamily="49" charset="-128"/>
              </a:rPr>
              <a:t>Reflection with respect to a Line</a:t>
            </a:r>
          </a:p>
          <a:p>
            <a:pPr latinLnBrk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</a:pPr>
            <a:endParaRPr kumimoji="0" lang="en-US" altLang="ko-KR">
              <a:latin typeface="Arial" panose="020B0604020202020204" pitchFamily="34" charset="0"/>
              <a:ea typeface="굴림체" pitchFamily="49" charset="-128"/>
            </a:endParaRPr>
          </a:p>
          <a:p>
            <a:pPr latinLnBrk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</a:pPr>
            <a:r>
              <a:rPr kumimoji="0" lang="en-US" altLang="ko-KR">
                <a:latin typeface="Arial" panose="020B0604020202020204" pitchFamily="34" charset="0"/>
                <a:ea typeface="굴림체" pitchFamily="49" charset="-128"/>
              </a:rPr>
              <a:t>       </a:t>
            </a:r>
          </a:p>
          <a:p>
            <a:pPr latinLnBrk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</a:pPr>
            <a:endParaRPr kumimoji="0" lang="en-US" altLang="ko-KR">
              <a:latin typeface="Arial" panose="020B0604020202020204" pitchFamily="34" charset="0"/>
              <a:ea typeface="굴림체" pitchFamily="49" charset="-128"/>
            </a:endParaRPr>
          </a:p>
          <a:p>
            <a:pPr latinLnBrk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</a:pPr>
            <a:endParaRPr kumimoji="0" lang="en-US" altLang="ko-KR">
              <a:latin typeface="Arial" panose="020B0604020202020204" pitchFamily="34" charset="0"/>
              <a:ea typeface="굴림체" pitchFamily="49" charset="-128"/>
            </a:endParaRPr>
          </a:p>
          <a:p>
            <a:pPr latinLnBrk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</a:pPr>
            <a:endParaRPr kumimoji="0" lang="en-US" altLang="ko-KR">
              <a:latin typeface="Arial" panose="020B0604020202020204" pitchFamily="34" charset="0"/>
              <a:ea typeface="굴림체" pitchFamily="49" charset="-128"/>
            </a:endParaRPr>
          </a:p>
          <a:p>
            <a:pPr latinLnBrk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</a:pPr>
            <a:endParaRPr kumimoji="0" lang="en-US" altLang="ko-KR">
              <a:latin typeface="Arial" panose="020B0604020202020204" pitchFamily="34" charset="0"/>
              <a:ea typeface="굴림체" pitchFamily="49" charset="-128"/>
            </a:endParaRPr>
          </a:p>
          <a:p>
            <a:pPr latinLnBrk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</a:pPr>
            <a:r>
              <a:rPr kumimoji="0" lang="en-US" altLang="ko-KR" b="1">
                <a:latin typeface="Arial" panose="020B0604020202020204" pitchFamily="34" charset="0"/>
                <a:ea typeface="굴림체" pitchFamily="49" charset="-128"/>
              </a:rPr>
              <a:t>Clockwise rotation of 45  </a:t>
            </a:r>
            <a:r>
              <a:rPr kumimoji="0" lang="en-US" altLang="ko-KR" b="1">
                <a:latin typeface="Arial" panose="020B0604020202020204" pitchFamily="34" charset="0"/>
                <a:ea typeface="굴림체" pitchFamily="49" charset="-128"/>
                <a:sym typeface="Symbol" panose="05050102010706020507" pitchFamily="18" charset="2"/>
              </a:rPr>
              <a:t> </a:t>
            </a:r>
            <a:r>
              <a:rPr kumimoji="0" lang="en-US" altLang="ko-KR" b="1">
                <a:latin typeface="Arial" panose="020B0604020202020204" pitchFamily="34" charset="0"/>
                <a:ea typeface="굴림체" pitchFamily="49" charset="-128"/>
              </a:rPr>
              <a:t>Reflection about the x axis </a:t>
            </a:r>
            <a:r>
              <a:rPr kumimoji="0" lang="en-US" altLang="ko-KR" b="1">
                <a:latin typeface="Arial" panose="020B0604020202020204" pitchFamily="34" charset="0"/>
                <a:ea typeface="굴림체" pitchFamily="49" charset="-128"/>
                <a:sym typeface="Symbol" panose="05050102010706020507" pitchFamily="18" charset="2"/>
              </a:rPr>
              <a:t></a:t>
            </a:r>
            <a:r>
              <a:rPr kumimoji="0" lang="en-US" altLang="ko-KR" b="1">
                <a:latin typeface="Arial" panose="020B0604020202020204" pitchFamily="34" charset="0"/>
                <a:ea typeface="굴림체" pitchFamily="49" charset="-128"/>
              </a:rPr>
              <a:t> Counterclockwise rotation of 45</a:t>
            </a:r>
            <a:endParaRPr kumimoji="0" lang="en-US" altLang="ko-KR" sz="1600">
              <a:latin typeface="Arial" panose="020B0604020202020204" pitchFamily="34" charset="0"/>
              <a:ea typeface="굴림체" pitchFamily="49" charset="-128"/>
            </a:endParaRPr>
          </a:p>
          <a:p>
            <a:pPr latinLnBrk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</a:pPr>
            <a:r>
              <a:rPr kumimoji="0" lang="en-US" altLang="ko-KR">
                <a:latin typeface="Arial" panose="020B0604020202020204" pitchFamily="34" charset="0"/>
                <a:ea typeface="굴림체" pitchFamily="49" charset="-128"/>
              </a:rPr>
              <a:t>        </a:t>
            </a:r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10C0B08C-F3A2-5741-FD2C-D670EA2277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>
                <a:ea typeface="굴림체" pitchFamily="49" charset="-128"/>
              </a:rPr>
              <a:t>Reflection</a:t>
            </a:r>
            <a:endParaRPr lang="en-US" altLang="ko-KR" sz="2000">
              <a:ea typeface="굴림체" pitchFamily="49" charset="-128"/>
            </a:endParaRPr>
          </a:p>
        </p:txBody>
      </p:sp>
      <p:graphicFrame>
        <p:nvGraphicFramePr>
          <p:cNvPr id="45059" name="Object 3">
            <a:extLst>
              <a:ext uri="{FF2B5EF4-FFF2-40B4-BE49-F238E27FC236}">
                <a16:creationId xmlns:a16="http://schemas.microsoft.com/office/drawing/2014/main" id="{44ED2CD5-A822-2A1C-E823-24E9F5B6E3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33801" y="2514600"/>
          <a:ext cx="9556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수식" r:id="rId3" imgW="685800" imgH="711000" progId="Equation.3">
                  <p:embed/>
                </p:oleObj>
              </mc:Choice>
              <mc:Fallback>
                <p:oleObj name="수식" r:id="rId3" imgW="685800" imgH="711000" progId="Equation.3">
                  <p:embed/>
                  <p:pic>
                    <p:nvPicPr>
                      <p:cNvPr id="45059" name="Object 3">
                        <a:extLst>
                          <a:ext uri="{FF2B5EF4-FFF2-40B4-BE49-F238E27FC236}">
                            <a16:creationId xmlns:a16="http://schemas.microsoft.com/office/drawing/2014/main" id="{44ED2CD5-A822-2A1C-E823-24E9F5B6E31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1" y="2514600"/>
                        <a:ext cx="95567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0" name="Text Box 4">
            <a:extLst>
              <a:ext uri="{FF2B5EF4-FFF2-40B4-BE49-F238E27FC236}">
                <a16:creationId xmlns:a16="http://schemas.microsoft.com/office/drawing/2014/main" id="{A09A7BA4-5C64-0DE0-5D4F-C28DA3CC7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0731" y="3350709"/>
            <a:ext cx="1706214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600" i="1"/>
              <a:t>y=x</a:t>
            </a:r>
            <a:r>
              <a:rPr kumimoji="1" lang="en-US" altLang="ko-KR" sz="1600"/>
              <a:t> </a:t>
            </a:r>
            <a:r>
              <a:rPr kumimoji="1" lang="ko-KR" altLang="en-US" sz="1600"/>
              <a:t>에 대한 반사</a:t>
            </a:r>
          </a:p>
        </p:txBody>
      </p:sp>
      <p:grpSp>
        <p:nvGrpSpPr>
          <p:cNvPr id="45061" name="Group 5">
            <a:extLst>
              <a:ext uri="{FF2B5EF4-FFF2-40B4-BE49-F238E27FC236}">
                <a16:creationId xmlns:a16="http://schemas.microsoft.com/office/drawing/2014/main" id="{5E3AB38F-83AD-4D63-84ED-187107EB51DD}"/>
              </a:ext>
            </a:extLst>
          </p:cNvPr>
          <p:cNvGrpSpPr>
            <a:grpSpLocks/>
          </p:cNvGrpSpPr>
          <p:nvPr/>
        </p:nvGrpSpPr>
        <p:grpSpPr bwMode="auto">
          <a:xfrm>
            <a:off x="5646738" y="4727445"/>
            <a:ext cx="1516062" cy="1818920"/>
            <a:chOff x="882" y="2355"/>
            <a:chExt cx="1181" cy="1651"/>
          </a:xfrm>
        </p:grpSpPr>
        <p:sp>
          <p:nvSpPr>
            <p:cNvPr id="45062" name="Text Box 6">
              <a:extLst>
                <a:ext uri="{FF2B5EF4-FFF2-40B4-BE49-F238E27FC236}">
                  <a16:creationId xmlns:a16="http://schemas.microsoft.com/office/drawing/2014/main" id="{C052E6DB-2DAD-059F-BF91-D2315E4E7F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0" y="3697"/>
              <a:ext cx="142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 latinLnBrk="1"/>
              <a:endParaRPr kumimoji="1" lang="en-US" altLang="en-US" sz="1600"/>
            </a:p>
          </p:txBody>
        </p:sp>
        <p:sp>
          <p:nvSpPr>
            <p:cNvPr id="45063" name="Line 7">
              <a:extLst>
                <a:ext uri="{FF2B5EF4-FFF2-40B4-BE49-F238E27FC236}">
                  <a16:creationId xmlns:a16="http://schemas.microsoft.com/office/drawing/2014/main" id="{B4A071D1-55B1-D319-E5B9-81A9560B97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" y="3072"/>
              <a:ext cx="10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5064" name="Line 8">
              <a:extLst>
                <a:ext uri="{FF2B5EF4-FFF2-40B4-BE49-F238E27FC236}">
                  <a16:creationId xmlns:a16="http://schemas.microsoft.com/office/drawing/2014/main" id="{CF0B1F53-DEC7-00BD-DF3B-B24FC21D8E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5" y="2496"/>
              <a:ext cx="0" cy="1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5065" name="Text Box 9">
              <a:extLst>
                <a:ext uri="{FF2B5EF4-FFF2-40B4-BE49-F238E27FC236}">
                  <a16:creationId xmlns:a16="http://schemas.microsoft.com/office/drawing/2014/main" id="{1C841EC0-7CC5-85C9-6AA9-C703986EA4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" y="2979"/>
              <a:ext cx="268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x</a:t>
              </a:r>
              <a:endParaRPr kumimoji="1" lang="en-US" altLang="ko-KR" sz="1400"/>
            </a:p>
          </p:txBody>
        </p:sp>
        <p:sp>
          <p:nvSpPr>
            <p:cNvPr id="45066" name="Text Box 10">
              <a:extLst>
                <a:ext uri="{FF2B5EF4-FFF2-40B4-BE49-F238E27FC236}">
                  <a16:creationId xmlns:a16="http://schemas.microsoft.com/office/drawing/2014/main" id="{D0735F90-F8A6-9EC2-F21E-4961BFD74D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2" y="2355"/>
              <a:ext cx="271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y</a:t>
              </a:r>
              <a:endParaRPr kumimoji="1" lang="en-US" altLang="ko-KR"/>
            </a:p>
          </p:txBody>
        </p:sp>
        <p:sp>
          <p:nvSpPr>
            <p:cNvPr id="45067" name="AutoShape 11">
              <a:extLst>
                <a:ext uri="{FF2B5EF4-FFF2-40B4-BE49-F238E27FC236}">
                  <a16:creationId xmlns:a16="http://schemas.microsoft.com/office/drawing/2014/main" id="{A0A3C4C8-193C-A20E-EE2F-20E33F071B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7" y="2473"/>
              <a:ext cx="288" cy="670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rgbClr val="008080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45068" name="Text Box 12">
              <a:extLst>
                <a:ext uri="{FF2B5EF4-FFF2-40B4-BE49-F238E27FC236}">
                  <a16:creationId xmlns:a16="http://schemas.microsoft.com/office/drawing/2014/main" id="{BF2035A5-6654-2532-64BC-8E0C4D806A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6" y="2355"/>
              <a:ext cx="268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1</a:t>
              </a:r>
              <a:endParaRPr kumimoji="1" lang="en-US" altLang="ko-KR" sz="1400"/>
            </a:p>
          </p:txBody>
        </p:sp>
        <p:sp>
          <p:nvSpPr>
            <p:cNvPr id="45069" name="Text Box 13">
              <a:extLst>
                <a:ext uri="{FF2B5EF4-FFF2-40B4-BE49-F238E27FC236}">
                  <a16:creationId xmlns:a16="http://schemas.microsoft.com/office/drawing/2014/main" id="{1099D852-D307-017D-4535-685BA4159F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6" y="2788"/>
              <a:ext cx="269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3</a:t>
              </a:r>
              <a:endParaRPr kumimoji="1" lang="en-US" altLang="ko-KR" sz="1400"/>
            </a:p>
          </p:txBody>
        </p:sp>
        <p:sp>
          <p:nvSpPr>
            <p:cNvPr id="45070" name="Text Box 14">
              <a:extLst>
                <a:ext uri="{FF2B5EF4-FFF2-40B4-BE49-F238E27FC236}">
                  <a16:creationId xmlns:a16="http://schemas.microsoft.com/office/drawing/2014/main" id="{B360E2B5-FF5B-3CC4-2457-71711150DE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5" y="2788"/>
              <a:ext cx="270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2</a:t>
              </a:r>
              <a:endParaRPr kumimoji="1" lang="en-US" altLang="ko-KR" sz="1400"/>
            </a:p>
          </p:txBody>
        </p:sp>
        <p:sp>
          <p:nvSpPr>
            <p:cNvPr id="45071" name="AutoShape 15">
              <a:extLst>
                <a:ext uri="{FF2B5EF4-FFF2-40B4-BE49-F238E27FC236}">
                  <a16:creationId xmlns:a16="http://schemas.microsoft.com/office/drawing/2014/main" id="{21DBB39A-3D15-8933-D9D8-E28BEB5F6BD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267" y="2953"/>
              <a:ext cx="288" cy="67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45072" name="Text Box 16">
              <a:extLst>
                <a:ext uri="{FF2B5EF4-FFF2-40B4-BE49-F238E27FC236}">
                  <a16:creationId xmlns:a16="http://schemas.microsoft.com/office/drawing/2014/main" id="{8E8AECFD-D95C-0770-326C-EAA62B9F46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6" y="3459"/>
              <a:ext cx="268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1’</a:t>
              </a:r>
              <a:endParaRPr kumimoji="1" lang="en-US" altLang="ko-KR" sz="1400"/>
            </a:p>
          </p:txBody>
        </p:sp>
        <p:sp>
          <p:nvSpPr>
            <p:cNvPr id="45073" name="Text Box 17">
              <a:extLst>
                <a:ext uri="{FF2B5EF4-FFF2-40B4-BE49-F238E27FC236}">
                  <a16:creationId xmlns:a16="http://schemas.microsoft.com/office/drawing/2014/main" id="{34D4C76E-ACAF-34D8-CDFE-9134575C00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6" y="3076"/>
              <a:ext cx="269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3’</a:t>
              </a:r>
              <a:endParaRPr kumimoji="1" lang="en-US" altLang="ko-KR" sz="1400"/>
            </a:p>
          </p:txBody>
        </p:sp>
        <p:sp>
          <p:nvSpPr>
            <p:cNvPr id="45074" name="Text Box 18">
              <a:extLst>
                <a:ext uri="{FF2B5EF4-FFF2-40B4-BE49-F238E27FC236}">
                  <a16:creationId xmlns:a16="http://schemas.microsoft.com/office/drawing/2014/main" id="{B5BA3AEA-FB2E-08C2-E2E3-79E339AADA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5" y="3076"/>
              <a:ext cx="270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2’</a:t>
              </a:r>
              <a:endParaRPr kumimoji="1" lang="en-US" altLang="ko-KR" sz="1400"/>
            </a:p>
          </p:txBody>
        </p:sp>
      </p:grpSp>
      <p:grpSp>
        <p:nvGrpSpPr>
          <p:cNvPr id="45075" name="Group 19">
            <a:extLst>
              <a:ext uri="{FF2B5EF4-FFF2-40B4-BE49-F238E27FC236}">
                <a16:creationId xmlns:a16="http://schemas.microsoft.com/office/drawing/2014/main" id="{5860ED80-6F2F-C861-DB54-B21CCB1F58F9}"/>
              </a:ext>
            </a:extLst>
          </p:cNvPr>
          <p:cNvGrpSpPr>
            <a:grpSpLocks/>
          </p:cNvGrpSpPr>
          <p:nvPr/>
        </p:nvGrpSpPr>
        <p:grpSpPr bwMode="auto">
          <a:xfrm>
            <a:off x="3657600" y="4798485"/>
            <a:ext cx="1371600" cy="1424517"/>
            <a:chOff x="883" y="2350"/>
            <a:chExt cx="1181" cy="1346"/>
          </a:xfrm>
        </p:grpSpPr>
        <p:sp>
          <p:nvSpPr>
            <p:cNvPr id="45076" name="Line 20">
              <a:extLst>
                <a:ext uri="{FF2B5EF4-FFF2-40B4-BE49-F238E27FC236}">
                  <a16:creationId xmlns:a16="http://schemas.microsoft.com/office/drawing/2014/main" id="{02E441E5-DD5C-D9D2-E2B1-EF035721FD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" y="3072"/>
              <a:ext cx="10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5077" name="Line 21">
              <a:extLst>
                <a:ext uri="{FF2B5EF4-FFF2-40B4-BE49-F238E27FC236}">
                  <a16:creationId xmlns:a16="http://schemas.microsoft.com/office/drawing/2014/main" id="{5B47B941-4549-B30E-67A0-560247F085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5" y="2496"/>
              <a:ext cx="0" cy="1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5078" name="Text Box 22">
              <a:extLst>
                <a:ext uri="{FF2B5EF4-FFF2-40B4-BE49-F238E27FC236}">
                  <a16:creationId xmlns:a16="http://schemas.microsoft.com/office/drawing/2014/main" id="{DBDB4045-2C90-42A6-7581-4A9DCFAD54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" y="2974"/>
              <a:ext cx="269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x</a:t>
              </a:r>
              <a:endParaRPr kumimoji="1" lang="en-US" altLang="ko-KR" sz="1400"/>
            </a:p>
          </p:txBody>
        </p:sp>
        <p:sp>
          <p:nvSpPr>
            <p:cNvPr id="45079" name="Text Box 23">
              <a:extLst>
                <a:ext uri="{FF2B5EF4-FFF2-40B4-BE49-F238E27FC236}">
                  <a16:creationId xmlns:a16="http://schemas.microsoft.com/office/drawing/2014/main" id="{9A6A9D7F-EA6F-A972-D882-AC702B9AF4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3" y="2350"/>
              <a:ext cx="269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y</a:t>
              </a:r>
              <a:endParaRPr kumimoji="1" lang="en-US" altLang="ko-KR"/>
            </a:p>
          </p:txBody>
        </p:sp>
      </p:grpSp>
      <p:sp>
        <p:nvSpPr>
          <p:cNvPr id="45080" name="Line 24">
            <a:extLst>
              <a:ext uri="{FF2B5EF4-FFF2-40B4-BE49-F238E27FC236}">
                <a16:creationId xmlns:a16="http://schemas.microsoft.com/office/drawing/2014/main" id="{E9D82956-F357-FC3A-B8B7-C78CCAA8BE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1400" y="4876800"/>
            <a:ext cx="990600" cy="990600"/>
          </a:xfrm>
          <a:prstGeom prst="line">
            <a:avLst/>
          </a:prstGeom>
          <a:noFill/>
          <a:ln w="254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45081" name="Line 25">
            <a:extLst>
              <a:ext uri="{FF2B5EF4-FFF2-40B4-BE49-F238E27FC236}">
                <a16:creationId xmlns:a16="http://schemas.microsoft.com/office/drawing/2014/main" id="{3D66C33B-279F-D8BE-CE48-A2D3E5F0E2A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5410200"/>
            <a:ext cx="76200" cy="152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grpSp>
        <p:nvGrpSpPr>
          <p:cNvPr id="45082" name="Group 26">
            <a:extLst>
              <a:ext uri="{FF2B5EF4-FFF2-40B4-BE49-F238E27FC236}">
                <a16:creationId xmlns:a16="http://schemas.microsoft.com/office/drawing/2014/main" id="{79FF09AC-7A81-ECED-C1E5-8851824CFADF}"/>
              </a:ext>
            </a:extLst>
          </p:cNvPr>
          <p:cNvGrpSpPr>
            <a:grpSpLocks/>
          </p:cNvGrpSpPr>
          <p:nvPr/>
        </p:nvGrpSpPr>
        <p:grpSpPr bwMode="auto">
          <a:xfrm>
            <a:off x="7696200" y="4874685"/>
            <a:ext cx="1371600" cy="1424517"/>
            <a:chOff x="883" y="2350"/>
            <a:chExt cx="1181" cy="1346"/>
          </a:xfrm>
        </p:grpSpPr>
        <p:sp>
          <p:nvSpPr>
            <p:cNvPr id="45083" name="Line 27">
              <a:extLst>
                <a:ext uri="{FF2B5EF4-FFF2-40B4-BE49-F238E27FC236}">
                  <a16:creationId xmlns:a16="http://schemas.microsoft.com/office/drawing/2014/main" id="{63D72ED1-C6FF-C246-58F9-4972141A87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" y="3072"/>
              <a:ext cx="10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5084" name="Line 28">
              <a:extLst>
                <a:ext uri="{FF2B5EF4-FFF2-40B4-BE49-F238E27FC236}">
                  <a16:creationId xmlns:a16="http://schemas.microsoft.com/office/drawing/2014/main" id="{C170F787-E3CD-6B79-4DA9-FC4226D22C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5" y="2496"/>
              <a:ext cx="0" cy="1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5085" name="Text Box 29">
              <a:extLst>
                <a:ext uri="{FF2B5EF4-FFF2-40B4-BE49-F238E27FC236}">
                  <a16:creationId xmlns:a16="http://schemas.microsoft.com/office/drawing/2014/main" id="{9E0E32AD-D899-5BE1-EF75-44998E8C4A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" y="2974"/>
              <a:ext cx="269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x</a:t>
              </a:r>
              <a:endParaRPr kumimoji="1" lang="en-US" altLang="ko-KR" sz="1400"/>
            </a:p>
          </p:txBody>
        </p:sp>
        <p:sp>
          <p:nvSpPr>
            <p:cNvPr id="45086" name="Text Box 30">
              <a:extLst>
                <a:ext uri="{FF2B5EF4-FFF2-40B4-BE49-F238E27FC236}">
                  <a16:creationId xmlns:a16="http://schemas.microsoft.com/office/drawing/2014/main" id="{CB317338-998E-9131-468F-DC6049C8BA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3" y="2350"/>
              <a:ext cx="269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y</a:t>
              </a:r>
              <a:endParaRPr kumimoji="1" lang="en-US" altLang="ko-KR"/>
            </a:p>
          </p:txBody>
        </p:sp>
      </p:grpSp>
      <p:sp>
        <p:nvSpPr>
          <p:cNvPr id="45087" name="Line 31">
            <a:extLst>
              <a:ext uri="{FF2B5EF4-FFF2-40B4-BE49-F238E27FC236}">
                <a16:creationId xmlns:a16="http://schemas.microsoft.com/office/drawing/2014/main" id="{7641D362-8AC0-97B6-EC49-0257D5C92B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20000" y="4953000"/>
            <a:ext cx="990600" cy="990600"/>
          </a:xfrm>
          <a:prstGeom prst="line">
            <a:avLst/>
          </a:prstGeom>
          <a:noFill/>
          <a:ln w="254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45088" name="Line 32">
            <a:extLst>
              <a:ext uri="{FF2B5EF4-FFF2-40B4-BE49-F238E27FC236}">
                <a16:creationId xmlns:a16="http://schemas.microsoft.com/office/drawing/2014/main" id="{41B65F7E-E7E6-CA04-F8A5-F1E044B65E1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153400" y="5410200"/>
            <a:ext cx="15240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grpSp>
        <p:nvGrpSpPr>
          <p:cNvPr id="45089" name="Group 33">
            <a:extLst>
              <a:ext uri="{FF2B5EF4-FFF2-40B4-BE49-F238E27FC236}">
                <a16:creationId xmlns:a16="http://schemas.microsoft.com/office/drawing/2014/main" id="{D81BE028-9195-3759-ED56-77D504B1E0B0}"/>
              </a:ext>
            </a:extLst>
          </p:cNvPr>
          <p:cNvGrpSpPr>
            <a:grpSpLocks/>
          </p:cNvGrpSpPr>
          <p:nvPr/>
        </p:nvGrpSpPr>
        <p:grpSpPr bwMode="auto">
          <a:xfrm>
            <a:off x="6248400" y="2360085"/>
            <a:ext cx="1371600" cy="1424517"/>
            <a:chOff x="883" y="2350"/>
            <a:chExt cx="1181" cy="1346"/>
          </a:xfrm>
        </p:grpSpPr>
        <p:sp>
          <p:nvSpPr>
            <p:cNvPr id="45090" name="Line 34">
              <a:extLst>
                <a:ext uri="{FF2B5EF4-FFF2-40B4-BE49-F238E27FC236}">
                  <a16:creationId xmlns:a16="http://schemas.microsoft.com/office/drawing/2014/main" id="{96FCDA59-3C5F-BE56-524E-B55A301CE2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" y="3072"/>
              <a:ext cx="10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5091" name="Line 35">
              <a:extLst>
                <a:ext uri="{FF2B5EF4-FFF2-40B4-BE49-F238E27FC236}">
                  <a16:creationId xmlns:a16="http://schemas.microsoft.com/office/drawing/2014/main" id="{1BA88A65-C94F-C53C-5C24-18A7D30E41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5" y="2496"/>
              <a:ext cx="0" cy="1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5092" name="Text Box 36">
              <a:extLst>
                <a:ext uri="{FF2B5EF4-FFF2-40B4-BE49-F238E27FC236}">
                  <a16:creationId xmlns:a16="http://schemas.microsoft.com/office/drawing/2014/main" id="{9CBE5052-9A25-F0E8-3870-3E4FD03A86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" y="2974"/>
              <a:ext cx="269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x</a:t>
              </a:r>
              <a:endParaRPr kumimoji="1" lang="en-US" altLang="ko-KR" sz="1400"/>
            </a:p>
          </p:txBody>
        </p:sp>
        <p:sp>
          <p:nvSpPr>
            <p:cNvPr id="45093" name="Text Box 37">
              <a:extLst>
                <a:ext uri="{FF2B5EF4-FFF2-40B4-BE49-F238E27FC236}">
                  <a16:creationId xmlns:a16="http://schemas.microsoft.com/office/drawing/2014/main" id="{5778E88A-80CD-219C-DC87-7F6BD9EEFB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3" y="2350"/>
              <a:ext cx="269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y</a:t>
              </a:r>
              <a:endParaRPr kumimoji="1" lang="en-US" altLang="ko-KR"/>
            </a:p>
          </p:txBody>
        </p:sp>
      </p:grpSp>
      <p:sp>
        <p:nvSpPr>
          <p:cNvPr id="45094" name="Line 38">
            <a:extLst>
              <a:ext uri="{FF2B5EF4-FFF2-40B4-BE49-F238E27FC236}">
                <a16:creationId xmlns:a16="http://schemas.microsoft.com/office/drawing/2014/main" id="{B4A2FBEE-9407-E839-4D21-629E9666E8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72200" y="2438400"/>
            <a:ext cx="990600" cy="990600"/>
          </a:xfrm>
          <a:prstGeom prst="line">
            <a:avLst/>
          </a:prstGeom>
          <a:noFill/>
          <a:ln w="254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45095" name="AutoShape 39">
            <a:extLst>
              <a:ext uri="{FF2B5EF4-FFF2-40B4-BE49-F238E27FC236}">
                <a16:creationId xmlns:a16="http://schemas.microsoft.com/office/drawing/2014/main" id="{075AA2EF-E906-7E21-1914-27952E37D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1878902"/>
            <a:ext cx="457200" cy="737996"/>
          </a:xfrm>
          <a:prstGeom prst="triangle">
            <a:avLst>
              <a:gd name="adj" fmla="val 13542"/>
            </a:avLst>
          </a:prstGeom>
          <a:noFill/>
          <a:ln w="12700">
            <a:solidFill>
              <a:srgbClr val="00808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5096" name="AutoShape 40">
            <a:extLst>
              <a:ext uri="{FF2B5EF4-FFF2-40B4-BE49-F238E27FC236}">
                <a16:creationId xmlns:a16="http://schemas.microsoft.com/office/drawing/2014/main" id="{4BF9A0C7-FD43-A6E9-A04C-6B754747A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2374202"/>
            <a:ext cx="457200" cy="737996"/>
          </a:xfrm>
          <a:prstGeom prst="triangle">
            <a:avLst>
              <a:gd name="adj" fmla="val 8333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graphicFrame>
        <p:nvGraphicFramePr>
          <p:cNvPr id="45097" name="Object 41">
            <a:extLst>
              <a:ext uri="{FF2B5EF4-FFF2-40B4-BE49-F238E27FC236}">
                <a16:creationId xmlns:a16="http://schemas.microsoft.com/office/drawing/2014/main" id="{1BE98261-0972-A7AC-A45F-8B23A09710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67438" y="4076700"/>
          <a:ext cx="101600" cy="11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1520" imgH="114120" progId="Equation.3">
                  <p:embed/>
                </p:oleObj>
              </mc:Choice>
              <mc:Fallback>
                <p:oleObj name="Equation" r:id="rId5" imgW="101520" imgH="114120" progId="Equation.3">
                  <p:embed/>
                  <p:pic>
                    <p:nvPicPr>
                      <p:cNvPr id="45097" name="Object 41">
                        <a:extLst>
                          <a:ext uri="{FF2B5EF4-FFF2-40B4-BE49-F238E27FC236}">
                            <a16:creationId xmlns:a16="http://schemas.microsoft.com/office/drawing/2014/main" id="{1BE98261-0972-A7AC-A45F-8B23A09710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7438" y="4076700"/>
                        <a:ext cx="101600" cy="11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98" name="Object 42">
            <a:extLst>
              <a:ext uri="{FF2B5EF4-FFF2-40B4-BE49-F238E27FC236}">
                <a16:creationId xmlns:a16="http://schemas.microsoft.com/office/drawing/2014/main" id="{8FA164D9-0290-8960-B758-5AD396DAA8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28025" y="4508500"/>
          <a:ext cx="101600" cy="11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1520" imgH="114120" progId="Equation.3">
                  <p:embed/>
                </p:oleObj>
              </mc:Choice>
              <mc:Fallback>
                <p:oleObj name="Equation" r:id="rId7" imgW="101520" imgH="114120" progId="Equation.3">
                  <p:embed/>
                  <p:pic>
                    <p:nvPicPr>
                      <p:cNvPr id="45098" name="Object 42">
                        <a:extLst>
                          <a:ext uri="{FF2B5EF4-FFF2-40B4-BE49-F238E27FC236}">
                            <a16:creationId xmlns:a16="http://schemas.microsoft.com/office/drawing/2014/main" id="{8FA164D9-0290-8960-B758-5AD396DAA8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8025" y="4508500"/>
                        <a:ext cx="101600" cy="11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982408-0DC1-AFCE-6BA2-4CA665046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Shearing Transformation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2" name="Object 3"/>
              <p:cNvSpPr txBox="1"/>
              <p:nvPr/>
            </p:nvSpPr>
            <p:spPr bwMode="auto">
              <a:xfrm>
                <a:off x="1143000" y="2504095"/>
                <a:ext cx="10363200" cy="1471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𝑠h</m:t>
                          </m:r>
                          <m:r>
                            <a:rPr lang="en-US" sz="2000" i="1" baseline="-25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𝑠h</m:t>
                                </m:r>
                                <m:r>
                                  <a:rPr lang="en-US" sz="2000" i="1" baseline="-250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   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𝑠h</m:t>
                          </m:r>
                          <m:r>
                            <a:rPr lang="en-US" sz="2000" b="0" i="1" baseline="-2500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𝑠h</m:t>
                                </m:r>
                                <m:r>
                                  <a:rPr lang="en-US" sz="2000" b="0" i="1" baseline="-25000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   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𝑠h</m:t>
                          </m:r>
                          <m:r>
                            <a:rPr lang="en-US" sz="2000" i="1" baseline="-25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𝑠h</m:t>
                          </m:r>
                          <m:r>
                            <a:rPr lang="en-US" sz="2000" b="0" i="1" baseline="-2500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𝑠h</m:t>
                                </m:r>
                                <m:r>
                                  <a:rPr lang="en-US" sz="2000" b="0" i="1" baseline="-25000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𝑠h</m:t>
                                </m:r>
                                <m:r>
                                  <a:rPr lang="en-US" sz="2000" b="0" i="1" baseline="-25000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242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2504095"/>
                <a:ext cx="10363200" cy="14716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24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865866"/>
              </p:ext>
            </p:extLst>
          </p:nvPr>
        </p:nvGraphicFramePr>
        <p:xfrm>
          <a:off x="798449" y="3733577"/>
          <a:ext cx="9102012" cy="240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6593400" imgH="2049480" progId="Visio.Drawing.4">
                  <p:embed/>
                </p:oleObj>
              </mc:Choice>
              <mc:Fallback>
                <p:oleObj name="VISIO" r:id="rId3" imgW="6593400" imgH="2049480" progId="Visio.Drawing.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449" y="3733577"/>
                        <a:ext cx="9102012" cy="240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78"/>
              <p:cNvSpPr txBox="1"/>
              <p:nvPr/>
            </p:nvSpPr>
            <p:spPr bwMode="auto">
              <a:xfrm>
                <a:off x="4953000" y="1238250"/>
                <a:ext cx="2362200" cy="8747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</m:oMath>
                    <m:oMath xmlns:m="http://schemas.openxmlformats.org/officeDocument/2006/math"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𝑠h𝑦</m:t>
                      </m:r>
                      <m:r>
                        <a:rPr lang="en-US" sz="2200" b="0" i="1" baseline="-250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6" name="Object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3000" y="1238250"/>
                <a:ext cx="2362200" cy="874713"/>
              </a:xfrm>
              <a:prstGeom prst="rect">
                <a:avLst/>
              </a:prstGeom>
              <a:blipFill>
                <a:blip r:embed="rId5"/>
                <a:stretch>
                  <a:fillRect l="-51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78"/>
              <p:cNvSpPr txBox="1"/>
              <p:nvPr/>
            </p:nvSpPr>
            <p:spPr bwMode="auto">
              <a:xfrm>
                <a:off x="1828800" y="1238250"/>
                <a:ext cx="2362200" cy="8747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𝑠h𝑥</m:t>
                      </m:r>
                      <m:r>
                        <a:rPr lang="en-US" sz="2200" b="0" i="1" baseline="-250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</m:oMath>
                    <m:oMath xmlns:m="http://schemas.openxmlformats.org/officeDocument/2006/math"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7" name="Object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1238250"/>
                <a:ext cx="2362200" cy="874713"/>
              </a:xfrm>
              <a:prstGeom prst="rect">
                <a:avLst/>
              </a:prstGeom>
              <a:blipFill>
                <a:blip r:embed="rId6"/>
                <a:stretch>
                  <a:fillRect l="-25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78"/>
              <p:cNvSpPr txBox="1"/>
              <p:nvPr/>
            </p:nvSpPr>
            <p:spPr bwMode="auto">
              <a:xfrm>
                <a:off x="7696200" y="1268413"/>
                <a:ext cx="3124199" cy="8747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𝑠h𝑥</m:t>
                      </m:r>
                      <m:r>
                        <a:rPr lang="en-US" sz="2200" b="0" i="1" baseline="-250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</m:oMath>
                    <m:oMath xmlns:m="http://schemas.openxmlformats.org/officeDocument/2006/math"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𝑠h𝑦</m:t>
                      </m:r>
                      <m:r>
                        <a:rPr lang="en-US" sz="2200" b="0" i="1" baseline="-250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8" name="Object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96200" y="1268413"/>
                <a:ext cx="3124199" cy="874712"/>
              </a:xfrm>
              <a:prstGeom prst="rect">
                <a:avLst/>
              </a:prstGeom>
              <a:blipFill>
                <a:blip r:embed="rId7"/>
                <a:stretch>
                  <a:fillRect l="-39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67CB42-E75C-18EE-F034-250BB2A82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Inverse 2D -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055019"/>
            <a:ext cx="11938000" cy="570489"/>
          </a:xfrm>
        </p:spPr>
        <p:txBody>
          <a:bodyPr/>
          <a:lstStyle/>
          <a:p>
            <a:r>
              <a:rPr lang="en-GB" altLang="en-US" dirty="0"/>
              <a:t>Transformations can easily be reversed using inverse transformations</a:t>
            </a:r>
          </a:p>
          <a:p>
            <a:endParaRPr lang="en-US" dirty="0"/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1630722"/>
              </p:ext>
            </p:extLst>
          </p:nvPr>
        </p:nvGraphicFramePr>
        <p:xfrm>
          <a:off x="346075" y="1860550"/>
          <a:ext cx="4378325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03240" imgH="2031840" progId="Equation.DSMT4">
                  <p:embed/>
                </p:oleObj>
              </mc:Choice>
              <mc:Fallback>
                <p:oleObj name="Equation" r:id="rId2" imgW="1803240" imgH="20318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" y="1860550"/>
                        <a:ext cx="4378325" cy="464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3170812"/>
              </p:ext>
            </p:extLst>
          </p:nvPr>
        </p:nvGraphicFramePr>
        <p:xfrm>
          <a:off x="4420575" y="1479188"/>
          <a:ext cx="1858850" cy="1295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39600" imgH="711000" progId="Equation.DSMT4">
                  <p:embed/>
                </p:oleObj>
              </mc:Choice>
              <mc:Fallback>
                <p:oleObj name="Equation" r:id="rId4" imgW="93960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0575" y="1479188"/>
                        <a:ext cx="1858850" cy="12953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" name="Object 1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0887032"/>
              </p:ext>
            </p:extLst>
          </p:nvPr>
        </p:nvGraphicFramePr>
        <p:xfrm>
          <a:off x="4038600" y="2711493"/>
          <a:ext cx="2419350" cy="1166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58640" imgH="711000" progId="Equation.DSMT4">
                  <p:embed/>
                </p:oleObj>
              </mc:Choice>
              <mc:Fallback>
                <p:oleObj name="Equation" r:id="rId6" imgW="135864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711493"/>
                        <a:ext cx="2419350" cy="11660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" name="Object 1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4765372"/>
              </p:ext>
            </p:extLst>
          </p:nvPr>
        </p:nvGraphicFramePr>
        <p:xfrm>
          <a:off x="4724400" y="3841386"/>
          <a:ext cx="1981890" cy="1346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65160" imgH="711000" progId="Equation.DSMT4">
                  <p:embed/>
                </p:oleObj>
              </mc:Choice>
              <mc:Fallback>
                <p:oleObj name="Equation" r:id="rId8" imgW="96516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841386"/>
                        <a:ext cx="1981890" cy="13462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6">
                <a:extLst>
                  <a:ext uri="{FF2B5EF4-FFF2-40B4-BE49-F238E27FC236}">
                    <a16:creationId xmlns:a16="http://schemas.microsoft.com/office/drawing/2014/main" id="{2602018C-9B0A-696E-249A-35BECB2ECAFF}"/>
                  </a:ext>
                </a:extLst>
              </p:cNvPr>
              <p:cNvSpPr txBox="1"/>
              <p:nvPr/>
            </p:nvSpPr>
            <p:spPr bwMode="auto">
              <a:xfrm>
                <a:off x="6096000" y="5357998"/>
                <a:ext cx="5146185" cy="172212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nor/>
                            </m:rPr>
                            <a:rPr lang="en-US" sz="2000" b="1" dirty="0">
                              <a:solidFill>
                                <a:srgbClr val="000000"/>
                              </a:solidFill>
                            </a:rPr>
                            <m:t>S</m:t>
                          </m:r>
                          <m:r>
                            <m:rPr>
                              <m:nor/>
                            </m:rPr>
                            <a:rPr lang="en-US" sz="2000" b="1" i="0" dirty="0" smtClean="0">
                              <a:solidFill>
                                <a:srgbClr val="000000"/>
                              </a:solidFill>
                            </a:rPr>
                            <m:t>H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𝑠h𝑥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𝑠h</m:t>
                          </m:r>
                          <m:r>
                            <a:rPr lang="en-US" sz="2000" i="1" baseline="-25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𝑠h𝑥𝑠h𝑦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𝑠h</m:t>
                                </m:r>
                                <m:r>
                                  <a:rPr lang="en-US" sz="2000" i="1" baseline="-250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𝑠h</m:t>
                                </m:r>
                                <m:r>
                                  <a:rPr lang="en-US" sz="2000" b="0" i="1" baseline="-25000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Object 6">
                <a:extLst>
                  <a:ext uri="{FF2B5EF4-FFF2-40B4-BE49-F238E27FC236}">
                    <a16:creationId xmlns:a16="http://schemas.microsoft.com/office/drawing/2014/main" id="{2602018C-9B0A-696E-249A-35BECB2EC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0" y="5357998"/>
                <a:ext cx="5146185" cy="17221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79A313-1B20-895F-7B7B-04B85F097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0924297"/>
              </p:ext>
            </p:extLst>
          </p:nvPr>
        </p:nvGraphicFramePr>
        <p:xfrm>
          <a:off x="2466976" y="1554164"/>
          <a:ext cx="2276475" cy="152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77760" imgH="711000" progId="Equation.DSMT4">
                  <p:embed/>
                </p:oleObj>
              </mc:Choice>
              <mc:Fallback>
                <p:oleObj name="Equation" r:id="rId2" imgW="97776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6976" y="1554164"/>
                        <a:ext cx="2276475" cy="1525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2071860"/>
              </p:ext>
            </p:extLst>
          </p:nvPr>
        </p:nvGraphicFramePr>
        <p:xfrm>
          <a:off x="6109857" y="1447801"/>
          <a:ext cx="4230688" cy="152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15840" imgH="711000" progId="Equation.DSMT4">
                  <p:embed/>
                </p:oleObj>
              </mc:Choice>
              <mc:Fallback>
                <p:oleObj name="Equation" r:id="rId4" imgW="181584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9857" y="1447801"/>
                        <a:ext cx="4230688" cy="1525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719614"/>
              </p:ext>
            </p:extLst>
          </p:nvPr>
        </p:nvGraphicFramePr>
        <p:xfrm>
          <a:off x="2432050" y="3840164"/>
          <a:ext cx="3195638" cy="152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71600" imgH="711000" progId="Equation.DSMT4">
                  <p:embed/>
                </p:oleObj>
              </mc:Choice>
              <mc:Fallback>
                <p:oleObj name="Equation" r:id="rId6" imgW="137160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050" y="3840164"/>
                        <a:ext cx="3195638" cy="1525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335195"/>
              </p:ext>
            </p:extLst>
          </p:nvPr>
        </p:nvGraphicFramePr>
        <p:xfrm>
          <a:off x="7485063" y="4394201"/>
          <a:ext cx="147955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34680" imgH="203040" progId="Equation.DSMT4">
                  <p:embed/>
                </p:oleObj>
              </mc:Choice>
              <mc:Fallback>
                <p:oleObj name="Equation" r:id="rId8" imgW="6346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5063" y="4394201"/>
                        <a:ext cx="1479550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39248"/>
              </p:ext>
            </p:extLst>
          </p:nvPr>
        </p:nvGraphicFramePr>
        <p:xfrm>
          <a:off x="2594769" y="5504474"/>
          <a:ext cx="2870200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31560" imgH="419040" progId="Equation.DSMT4">
                  <p:embed/>
                </p:oleObj>
              </mc:Choice>
              <mc:Fallback>
                <p:oleObj name="Equation" r:id="rId10" imgW="123156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4769" y="5504474"/>
                        <a:ext cx="2870200" cy="896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7861687-0803-4E9F-19D9-9F75AA463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95860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/>
              <a:t>Composite Transformation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DBAB9B6-A42E-6492-1F9A-63C9AE8717EE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066800"/>
            <a:ext cx="9448800" cy="51054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57168" indent="-274320" algn="l" defTabSz="685783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q"/>
              <a:defRPr sz="2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5760" indent="-228600" algn="l" defTabSz="685783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>
                  <a:lumMod val="50000"/>
                </a:schemeClr>
              </a:buClr>
              <a:buSzPct val="70000"/>
              <a:buFont typeface="Wingdings" panose="05000000000000000000" pitchFamily="2" charset="2"/>
              <a:buChar char="Ø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685783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31520" indent="-137156" algn="l" defTabSz="685783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rgbClr val="2108DC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22960" indent="-137156" algn="l" defTabSz="685783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4980" indent="-171446" algn="l" defTabSz="685783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4976" indent="-171446" algn="l" defTabSz="685783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4972" indent="-171446" algn="l" defTabSz="685783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4969" indent="-171446" algn="l" defTabSz="685783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ko-KR" b="1" dirty="0">
                <a:ea typeface="굴림" pitchFamily="50" charset="-128"/>
              </a:rPr>
              <a:t>Transformations can be combined by matrix multiplication</a:t>
            </a:r>
          </a:p>
          <a:p>
            <a:pPr fontAlgn="auto"/>
            <a:endParaRPr lang="en-US" altLang="ko-KR" b="1" dirty="0">
              <a:ea typeface="굴림" pitchFamily="50" charset="-128"/>
            </a:endParaRPr>
          </a:p>
          <a:p>
            <a:pPr fontAlgn="auto"/>
            <a:endParaRPr lang="en-US" altLang="ko-KR" b="1" dirty="0">
              <a:ea typeface="굴림" pitchFamily="50" charset="-128"/>
            </a:endParaRPr>
          </a:p>
          <a:p>
            <a:pPr fontAlgn="auto"/>
            <a:endParaRPr lang="en-US" altLang="ko-KR" b="1" dirty="0">
              <a:ea typeface="굴림" pitchFamily="50" charset="-128"/>
            </a:endParaRPr>
          </a:p>
          <a:p>
            <a:pPr fontAlgn="auto"/>
            <a:endParaRPr lang="en-US" altLang="ko-KR" b="1" dirty="0">
              <a:ea typeface="굴림" pitchFamily="50" charset="-128"/>
            </a:endParaRPr>
          </a:p>
          <a:p>
            <a:pPr fontAlgn="auto"/>
            <a:endParaRPr lang="en-US" altLang="ko-KR" b="1" dirty="0">
              <a:ea typeface="굴림" pitchFamily="50" charset="-128"/>
            </a:endParaRPr>
          </a:p>
          <a:p>
            <a:pPr fontAlgn="auto"/>
            <a:r>
              <a:rPr lang="en-US" altLang="ko-KR" b="1" dirty="0">
                <a:ea typeface="굴림" pitchFamily="50" charset="-128"/>
              </a:rPr>
              <a:t>Efficiency with </a:t>
            </a:r>
            <a:r>
              <a:rPr lang="en-US" altLang="ko-KR" b="1" dirty="0" err="1">
                <a:ea typeface="굴림" pitchFamily="50" charset="-128"/>
              </a:rPr>
              <a:t>premultiplication</a:t>
            </a:r>
            <a:endParaRPr lang="en-US" altLang="ko-KR" b="1" dirty="0">
              <a:ea typeface="굴림" pitchFamily="50" charset="-128"/>
            </a:endParaRPr>
          </a:p>
          <a:p>
            <a:pPr lvl="1" fontAlgn="auto"/>
            <a:r>
              <a:rPr lang="en-US" altLang="ko-KR" dirty="0">
                <a:ea typeface="굴림" pitchFamily="50" charset="-128"/>
              </a:rPr>
              <a:t>Matrix multiplication is associative</a:t>
            </a:r>
            <a:endParaRPr lang="en-US" altLang="ko-KR" b="1" dirty="0">
              <a:ea typeface="굴림" pitchFamily="50" charset="-128"/>
            </a:endParaRPr>
          </a:p>
        </p:txBody>
      </p:sp>
      <p:graphicFrame>
        <p:nvGraphicFramePr>
          <p:cNvPr id="9" name="Object 4">
            <a:extLst>
              <a:ext uri="{FF2B5EF4-FFF2-40B4-BE49-F238E27FC236}">
                <a16:creationId xmlns:a16="http://schemas.microsoft.com/office/drawing/2014/main" id="{76887669-899C-B8E7-9D24-3C17A0699F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809904"/>
              </p:ext>
            </p:extLst>
          </p:nvPr>
        </p:nvGraphicFramePr>
        <p:xfrm>
          <a:off x="2514600" y="1905000"/>
          <a:ext cx="6096000" cy="1385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38200" imgH="736560" progId="Equation.3">
                  <p:embed/>
                </p:oleObj>
              </mc:Choice>
              <mc:Fallback>
                <p:oleObj name="Equation" r:id="rId2" imgW="3238200" imgH="736560" progId="Equation.3">
                  <p:embed/>
                  <p:pic>
                    <p:nvPicPr>
                      <p:cNvPr id="37892" name="Object 4">
                        <a:extLst>
                          <a:ext uri="{FF2B5EF4-FFF2-40B4-BE49-F238E27FC236}">
                            <a16:creationId xmlns:a16="http://schemas.microsoft.com/office/drawing/2014/main" id="{8EDDEA73-7E74-97D5-00B1-4030BE9B4C1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905000"/>
                        <a:ext cx="6096000" cy="1385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5">
            <a:extLst>
              <a:ext uri="{FF2B5EF4-FFF2-40B4-BE49-F238E27FC236}">
                <a16:creationId xmlns:a16="http://schemas.microsoft.com/office/drawing/2014/main" id="{70C10199-46E9-0EA7-AFCD-7F2071212C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5648894"/>
              </p:ext>
            </p:extLst>
          </p:nvPr>
        </p:nvGraphicFramePr>
        <p:xfrm>
          <a:off x="2438400" y="3363913"/>
          <a:ext cx="838200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80880" imgH="203040" progId="Equation.3">
                  <p:embed/>
                </p:oleObj>
              </mc:Choice>
              <mc:Fallback>
                <p:oleObj name="Equation" r:id="rId4" imgW="380880" imgH="203040" progId="Equation.3">
                  <p:embed/>
                  <p:pic>
                    <p:nvPicPr>
                      <p:cNvPr id="37893" name="Object 5">
                        <a:extLst>
                          <a:ext uri="{FF2B5EF4-FFF2-40B4-BE49-F238E27FC236}">
                            <a16:creationId xmlns:a16="http://schemas.microsoft.com/office/drawing/2014/main" id="{D9C65322-2A40-A214-58EE-E2D65CB0AA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363913"/>
                        <a:ext cx="838200" cy="446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6">
            <a:extLst>
              <a:ext uri="{FF2B5EF4-FFF2-40B4-BE49-F238E27FC236}">
                <a16:creationId xmlns:a16="http://schemas.microsoft.com/office/drawing/2014/main" id="{6756CBED-89E9-5E3A-3627-221FDFA2F1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4479168"/>
              </p:ext>
            </p:extLst>
          </p:nvPr>
        </p:nvGraphicFramePr>
        <p:xfrm>
          <a:off x="3581400" y="3422650"/>
          <a:ext cx="106680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58720" imgH="203040" progId="Equation.3">
                  <p:embed/>
                </p:oleObj>
              </mc:Choice>
              <mc:Fallback>
                <p:oleObj name="Equation" r:id="rId6" imgW="558720" imgH="203040" progId="Equation.3">
                  <p:embed/>
                  <p:pic>
                    <p:nvPicPr>
                      <p:cNvPr id="37894" name="Object 6">
                        <a:extLst>
                          <a:ext uri="{FF2B5EF4-FFF2-40B4-BE49-F238E27FC236}">
                            <a16:creationId xmlns:a16="http://schemas.microsoft.com/office/drawing/2014/main" id="{8EF9C9F7-1FFA-5CDF-A6B4-BC318F1741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3422650"/>
                        <a:ext cx="1066800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7">
            <a:extLst>
              <a:ext uri="{FF2B5EF4-FFF2-40B4-BE49-F238E27FC236}">
                <a16:creationId xmlns:a16="http://schemas.microsoft.com/office/drawing/2014/main" id="{0481DA5E-8E71-5862-2B9F-4210DA8248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517785"/>
              </p:ext>
            </p:extLst>
          </p:nvPr>
        </p:nvGraphicFramePr>
        <p:xfrm>
          <a:off x="5334000" y="3429000"/>
          <a:ext cx="6604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42720" imgH="203040" progId="Equation.3">
                  <p:embed/>
                </p:oleObj>
              </mc:Choice>
              <mc:Fallback>
                <p:oleObj name="Equation" r:id="rId8" imgW="342720" imgH="203040" progId="Equation.3">
                  <p:embed/>
                  <p:pic>
                    <p:nvPicPr>
                      <p:cNvPr id="37895" name="Object 7">
                        <a:extLst>
                          <a:ext uri="{FF2B5EF4-FFF2-40B4-BE49-F238E27FC236}">
                            <a16:creationId xmlns:a16="http://schemas.microsoft.com/office/drawing/2014/main" id="{7A604813-AA32-8E3D-686D-EB1DC114E4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3429000"/>
                        <a:ext cx="660400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8">
            <a:extLst>
              <a:ext uri="{FF2B5EF4-FFF2-40B4-BE49-F238E27FC236}">
                <a16:creationId xmlns:a16="http://schemas.microsoft.com/office/drawing/2014/main" id="{D7E54DE4-A076-E082-814E-60C966FA74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7755589"/>
              </p:ext>
            </p:extLst>
          </p:nvPr>
        </p:nvGraphicFramePr>
        <p:xfrm>
          <a:off x="6553200" y="3429000"/>
          <a:ext cx="1230313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71320" imgH="203040" progId="Equation.3">
                  <p:embed/>
                </p:oleObj>
              </mc:Choice>
              <mc:Fallback>
                <p:oleObj name="Equation" r:id="rId10" imgW="571320" imgH="203040" progId="Equation.3">
                  <p:embed/>
                  <p:pic>
                    <p:nvPicPr>
                      <p:cNvPr id="37896" name="Object 8">
                        <a:extLst>
                          <a:ext uri="{FF2B5EF4-FFF2-40B4-BE49-F238E27FC236}">
                            <a16:creationId xmlns:a16="http://schemas.microsoft.com/office/drawing/2014/main" id="{CA42DDE7-9835-17FF-640F-5F3C65C0DB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3429000"/>
                        <a:ext cx="1230313" cy="436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9">
            <a:extLst>
              <a:ext uri="{FF2B5EF4-FFF2-40B4-BE49-F238E27FC236}">
                <a16:creationId xmlns:a16="http://schemas.microsoft.com/office/drawing/2014/main" id="{5FB1E6A5-1CD4-F7DC-8FAD-5B8B4EA0D5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0747150"/>
              </p:ext>
            </p:extLst>
          </p:nvPr>
        </p:nvGraphicFramePr>
        <p:xfrm>
          <a:off x="8153400" y="3505200"/>
          <a:ext cx="3524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2280" imgH="164880" progId="Equation.3">
                  <p:embed/>
                </p:oleObj>
              </mc:Choice>
              <mc:Fallback>
                <p:oleObj name="Equation" r:id="rId12" imgW="152280" imgH="164880" progId="Equation.3">
                  <p:embed/>
                  <p:pic>
                    <p:nvPicPr>
                      <p:cNvPr id="37897" name="Object 9">
                        <a:extLst>
                          <a:ext uri="{FF2B5EF4-FFF2-40B4-BE49-F238E27FC236}">
                            <a16:creationId xmlns:a16="http://schemas.microsoft.com/office/drawing/2014/main" id="{7D7EE46F-A1EE-1D78-FE9A-4146B09FB3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3505200"/>
                        <a:ext cx="35242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0">
            <a:extLst>
              <a:ext uri="{FF2B5EF4-FFF2-40B4-BE49-F238E27FC236}">
                <a16:creationId xmlns:a16="http://schemas.microsoft.com/office/drawing/2014/main" id="{37F08CD5-B528-21F0-B364-3DD8501C95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4107071"/>
              </p:ext>
            </p:extLst>
          </p:nvPr>
        </p:nvGraphicFramePr>
        <p:xfrm>
          <a:off x="2281238" y="5486400"/>
          <a:ext cx="3357562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33440" imgH="203040" progId="Equation.3">
                  <p:embed/>
                </p:oleObj>
              </mc:Choice>
              <mc:Fallback>
                <p:oleObj name="Equation" r:id="rId14" imgW="1333440" imgH="203040" progId="Equation.3">
                  <p:embed/>
                  <p:pic>
                    <p:nvPicPr>
                      <p:cNvPr id="37898" name="Object 10">
                        <a:extLst>
                          <a:ext uri="{FF2B5EF4-FFF2-40B4-BE49-F238E27FC236}">
                            <a16:creationId xmlns:a16="http://schemas.microsoft.com/office/drawing/2014/main" id="{F2B2E99E-9BC3-99D1-3439-02496510177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1238" y="5486400"/>
                        <a:ext cx="3357562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1">
            <a:extLst>
              <a:ext uri="{FF2B5EF4-FFF2-40B4-BE49-F238E27FC236}">
                <a16:creationId xmlns:a16="http://schemas.microsoft.com/office/drawing/2014/main" id="{3A1DACE9-7DF7-B902-B6B5-BC2DFA067C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986403"/>
              </p:ext>
            </p:extLst>
          </p:nvPr>
        </p:nvGraphicFramePr>
        <p:xfrm>
          <a:off x="6477000" y="5505450"/>
          <a:ext cx="28956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143000" imgH="203040" progId="Equation.3">
                  <p:embed/>
                </p:oleObj>
              </mc:Choice>
              <mc:Fallback>
                <p:oleObj name="Equation" r:id="rId16" imgW="1143000" imgH="203040" progId="Equation.3">
                  <p:embed/>
                  <p:pic>
                    <p:nvPicPr>
                      <p:cNvPr id="37899" name="Object 11">
                        <a:extLst>
                          <a:ext uri="{FF2B5EF4-FFF2-40B4-BE49-F238E27FC236}">
                            <a16:creationId xmlns:a16="http://schemas.microsoft.com/office/drawing/2014/main" id="{21508AA9-4D78-E6FF-87C3-686404E405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5505450"/>
                        <a:ext cx="28956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AutoShape 12">
            <a:extLst>
              <a:ext uri="{FF2B5EF4-FFF2-40B4-BE49-F238E27FC236}">
                <a16:creationId xmlns:a16="http://schemas.microsoft.com/office/drawing/2014/main" id="{8DF50029-F97D-6CCE-CE05-9D10276E7C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6388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A011F5-01D7-1E1D-7B3F-6E3825AC8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/>
              <a:t>Composite Transformation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5776" y="1152526"/>
            <a:ext cx="8455025" cy="532447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Translation: 2 successive ~ are applied to point P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n-US" altLang="en-US" dirty="0" err="1"/>
              <a:t>ie</a:t>
            </a:r>
            <a:r>
              <a:rPr lang="en-US" altLang="en-US" dirty="0"/>
              <a:t>. Successive translations are additive</a:t>
            </a:r>
          </a:p>
        </p:txBody>
      </p:sp>
      <p:graphicFrame>
        <p:nvGraphicFramePr>
          <p:cNvPr id="1229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2133600" y="1806575"/>
          <a:ext cx="8001000" cy="324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01840" imgH="1663560" progId="Equation.3">
                  <p:embed/>
                </p:oleObj>
              </mc:Choice>
              <mc:Fallback>
                <p:oleObj name="Equation" r:id="rId2" imgW="4101840" imgH="1663560" progId="Equation.3">
                  <p:embed/>
                  <p:pic>
                    <p:nvPicPr>
                      <p:cNvPr id="1229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806575"/>
                        <a:ext cx="8001000" cy="324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5222" name="Freeform 6"/>
          <p:cNvSpPr>
            <a:spLocks/>
          </p:cNvSpPr>
          <p:nvPr/>
        </p:nvSpPr>
        <p:spPr bwMode="auto">
          <a:xfrm>
            <a:off x="2438400" y="3352800"/>
            <a:ext cx="2590800" cy="1447800"/>
          </a:xfrm>
          <a:custGeom>
            <a:avLst/>
            <a:gdLst>
              <a:gd name="T0" fmla="*/ 0 w 720"/>
              <a:gd name="T1" fmla="*/ 0 h 576"/>
              <a:gd name="T2" fmla="*/ 0 w 720"/>
              <a:gd name="T3" fmla="*/ 576 h 576"/>
              <a:gd name="T4" fmla="*/ 720 w 720"/>
              <a:gd name="T5" fmla="*/ 576 h 576"/>
              <a:gd name="T6" fmla="*/ 0 60000 65536"/>
              <a:gd name="T7" fmla="*/ 0 60000 65536"/>
              <a:gd name="T8" fmla="*/ 0 60000 65536"/>
              <a:gd name="T9" fmla="*/ 0 w 720"/>
              <a:gd name="T10" fmla="*/ 0 h 576"/>
              <a:gd name="T11" fmla="*/ 720 w 720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76">
                <a:moveTo>
                  <a:pt x="0" y="0"/>
                </a:moveTo>
                <a:lnTo>
                  <a:pt x="0" y="576"/>
                </a:lnTo>
                <a:lnTo>
                  <a:pt x="720" y="57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5224" name="Line 8"/>
          <p:cNvSpPr>
            <a:spLocks noChangeShapeType="1"/>
          </p:cNvSpPr>
          <p:nvPr/>
        </p:nvSpPr>
        <p:spPr bwMode="auto">
          <a:xfrm flipV="1">
            <a:off x="2667000" y="4267200"/>
            <a:ext cx="1422400" cy="304800"/>
          </a:xfrm>
          <a:prstGeom prst="line">
            <a:avLst/>
          </a:prstGeom>
          <a:noFill/>
          <a:ln w="19050">
            <a:solidFill>
              <a:srgbClr val="FF0066"/>
            </a:solidFill>
            <a:prstDash val="lg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5225" name="Line 9"/>
          <p:cNvSpPr>
            <a:spLocks noChangeShapeType="1"/>
          </p:cNvSpPr>
          <p:nvPr/>
        </p:nvSpPr>
        <p:spPr bwMode="auto">
          <a:xfrm flipV="1">
            <a:off x="4089400" y="3505200"/>
            <a:ext cx="406400" cy="762000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5226" name="Line 10"/>
          <p:cNvSpPr>
            <a:spLocks noChangeShapeType="1"/>
          </p:cNvSpPr>
          <p:nvPr/>
        </p:nvSpPr>
        <p:spPr bwMode="auto">
          <a:xfrm flipV="1">
            <a:off x="2652713" y="3490913"/>
            <a:ext cx="1828800" cy="1066800"/>
          </a:xfrm>
          <a:prstGeom prst="line">
            <a:avLst/>
          </a:prstGeom>
          <a:noFill/>
          <a:ln w="19050">
            <a:solidFill>
              <a:srgbClr val="000000"/>
            </a:solidFill>
            <a:prstDash val="lg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5228" name="Oval 12"/>
          <p:cNvSpPr>
            <a:spLocks noChangeArrowheads="1"/>
          </p:cNvSpPr>
          <p:nvPr/>
        </p:nvSpPr>
        <p:spPr bwMode="auto">
          <a:xfrm>
            <a:off x="2619375" y="45386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5229" name="Oval 13"/>
          <p:cNvSpPr>
            <a:spLocks noChangeArrowheads="1"/>
          </p:cNvSpPr>
          <p:nvPr/>
        </p:nvSpPr>
        <p:spPr bwMode="auto">
          <a:xfrm>
            <a:off x="4052888" y="423862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5230" name="Oval 14"/>
          <p:cNvSpPr>
            <a:spLocks noChangeArrowheads="1"/>
          </p:cNvSpPr>
          <p:nvPr/>
        </p:nvSpPr>
        <p:spPr bwMode="auto">
          <a:xfrm>
            <a:off x="4481513" y="34575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5231" name="Oval 15"/>
          <p:cNvSpPr>
            <a:spLocks noChangeArrowheads="1"/>
          </p:cNvSpPr>
          <p:nvPr/>
        </p:nvSpPr>
        <p:spPr bwMode="auto">
          <a:xfrm>
            <a:off x="2605088" y="4543425"/>
            <a:ext cx="76200" cy="76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4DA07F-3327-D0EB-991D-9ABB7BCFB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Amartya kundu Durjoy, Lecturer, CSE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24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5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5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65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5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265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65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65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65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4" dur="2000"/>
                                        <p:tgtEl>
                                          <p:spTgt spid="265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5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7" dur="2000"/>
                                        <p:tgtEl>
                                          <p:spTgt spid="265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5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5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265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22" grpId="0" animBg="1"/>
      <p:bldP spid="265224" grpId="0" animBg="1"/>
      <p:bldP spid="265224" grpId="1" animBg="1"/>
      <p:bldP spid="265225" grpId="0" animBg="1"/>
      <p:bldP spid="265225" grpId="1" animBg="1"/>
      <p:bldP spid="265226" grpId="0" animBg="1"/>
      <p:bldP spid="265228" grpId="0" animBg="1"/>
      <p:bldP spid="265228" grpId="1" animBg="1"/>
      <p:bldP spid="265229" grpId="0" animBg="1"/>
      <p:bldP spid="265229" grpId="1" animBg="1"/>
      <p:bldP spid="265230" grpId="0" animBg="1"/>
      <p:bldP spid="26523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Composite Transformation - DIY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5776" y="1152526"/>
            <a:ext cx="8455025" cy="53244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Successive Rotation are additive, and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Successive Scaling are multiplicative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00B428-1402-D23C-BB6E-F5C95FC44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Amartya kundu Durjoy, Lecturer, CSE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9714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Classification of Transformations</a:t>
            </a:r>
          </a:p>
        </p:txBody>
      </p:sp>
      <p:sp>
        <p:nvSpPr>
          <p:cNvPr id="13317" name="Text Box 3"/>
          <p:cNvSpPr txBox="1">
            <a:spLocks noChangeArrowheads="1"/>
          </p:cNvSpPr>
          <p:nvPr/>
        </p:nvSpPr>
        <p:spPr bwMode="auto">
          <a:xfrm>
            <a:off x="762000" y="1143000"/>
            <a:ext cx="7620000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AutoNum type="arabicPeriod"/>
            </a:pPr>
            <a:r>
              <a:rPr lang="en-US" altLang="en-US" sz="2400" dirty="0">
                <a:latin typeface="Tahoma" panose="020B0604030504040204" pitchFamily="34" charset="0"/>
              </a:rPr>
              <a:t>Rigid-body Transformation</a:t>
            </a:r>
          </a:p>
          <a:p>
            <a:pPr lvl="1" eaLnBrk="1" hangingPunct="1">
              <a:spcBef>
                <a:spcPct val="30000"/>
              </a:spcBef>
              <a:buFont typeface="Wingdings" panose="05000000000000000000" pitchFamily="2" charset="2"/>
              <a:buChar char="ü"/>
            </a:pPr>
            <a:r>
              <a:rPr lang="en-US" altLang="en-US" sz="2000" dirty="0">
                <a:latin typeface="Tahoma" panose="020B0604030504040204" pitchFamily="34" charset="0"/>
              </a:rPr>
              <a:t>Preserves parallelism of lines</a:t>
            </a:r>
          </a:p>
          <a:p>
            <a:pPr lvl="1" eaLnBrk="1" hangingPunct="1">
              <a:spcBef>
                <a:spcPct val="30000"/>
              </a:spcBef>
              <a:buFont typeface="Wingdings" panose="05000000000000000000" pitchFamily="2" charset="2"/>
              <a:buChar char="ü"/>
            </a:pPr>
            <a:r>
              <a:rPr lang="en-US" altLang="en-US" sz="2000" dirty="0">
                <a:latin typeface="Tahoma" panose="020B0604030504040204" pitchFamily="34" charset="0"/>
              </a:rPr>
              <a:t>Preserves angle and length</a:t>
            </a:r>
          </a:p>
          <a:p>
            <a:pPr lvl="1" eaLnBrk="1" hangingPunct="1">
              <a:spcBef>
                <a:spcPct val="30000"/>
              </a:spcBef>
              <a:buFont typeface="Wingdings" panose="05000000000000000000" pitchFamily="2" charset="2"/>
              <a:buChar char="ü"/>
            </a:pPr>
            <a:r>
              <a:rPr lang="en-US" altLang="en-US" sz="2000" dirty="0">
                <a:latin typeface="Tahoma" panose="020B0604030504040204" pitchFamily="34" charset="0"/>
              </a:rPr>
              <a:t>e.g. any sequence of R(</a:t>
            </a:r>
            <a:r>
              <a:rPr lang="en-US" altLang="en-US" sz="2000" dirty="0">
                <a:latin typeface="Tahoma" panose="020B0604030504040204" pitchFamily="34" charset="0"/>
                <a:sym typeface="Symbol" panose="05050102010706020507" pitchFamily="18" charset="2"/>
              </a:rPr>
              <a:t>) and T(</a:t>
            </a:r>
            <a:r>
              <a:rPr lang="en-US" altLang="en-US" sz="2000" dirty="0" err="1">
                <a:latin typeface="Tahoma" panose="020B0604030504040204" pitchFamily="34" charset="0"/>
                <a:sym typeface="Symbol" panose="05050102010706020507" pitchFamily="18" charset="2"/>
              </a:rPr>
              <a:t>dx,dy</a:t>
            </a:r>
            <a:r>
              <a:rPr lang="en-US" altLang="en-US" sz="2000" dirty="0">
                <a:latin typeface="Tahoma" panose="020B0604030504040204" pitchFamily="34" charset="0"/>
                <a:sym typeface="Symbol" panose="05050102010706020507" pitchFamily="18" charset="2"/>
              </a:rPr>
              <a:t>)</a:t>
            </a:r>
            <a:endParaRPr lang="en-US" altLang="en-US" sz="20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30000"/>
              </a:spcBef>
              <a:buFontTx/>
              <a:buAutoNum type="arabicPeriod"/>
            </a:pPr>
            <a:r>
              <a:rPr lang="en-US" altLang="en-US" sz="2400" dirty="0">
                <a:latin typeface="Tahoma" panose="020B0604030504040204" pitchFamily="34" charset="0"/>
              </a:rPr>
              <a:t>Affine Transformation</a:t>
            </a:r>
          </a:p>
          <a:p>
            <a:pPr lvl="1" eaLnBrk="1" hangingPunct="1">
              <a:spcBef>
                <a:spcPct val="30000"/>
              </a:spcBef>
              <a:buFont typeface="Wingdings" panose="05000000000000000000" pitchFamily="2" charset="2"/>
              <a:buChar char="ü"/>
            </a:pPr>
            <a:r>
              <a:rPr lang="en-US" altLang="en-US" sz="2000" dirty="0">
                <a:latin typeface="Tahoma" panose="020B0604030504040204" pitchFamily="34" charset="0"/>
              </a:rPr>
              <a:t>Preserves parallelism of lines</a:t>
            </a:r>
          </a:p>
          <a:p>
            <a:pPr lvl="1" eaLnBrk="1" hangingPunct="1">
              <a:spcBef>
                <a:spcPct val="30000"/>
              </a:spcBef>
              <a:buFont typeface="Wingdings" panose="05000000000000000000" pitchFamily="2" charset="2"/>
              <a:buChar char="ü"/>
            </a:pPr>
            <a:r>
              <a:rPr lang="en-US" altLang="en-US" sz="2000" dirty="0">
                <a:latin typeface="Tahoma" panose="020B0604030504040204" pitchFamily="34" charset="0"/>
              </a:rPr>
              <a:t>Doesn’t preserve angle and length</a:t>
            </a:r>
          </a:p>
          <a:p>
            <a:pPr lvl="1" eaLnBrk="1" hangingPunct="1">
              <a:spcBef>
                <a:spcPct val="30000"/>
              </a:spcBef>
              <a:buFont typeface="Wingdings" panose="05000000000000000000" pitchFamily="2" charset="2"/>
              <a:buChar char="ü"/>
            </a:pPr>
            <a:r>
              <a:rPr lang="en-US" altLang="en-US" sz="2000" dirty="0">
                <a:latin typeface="Tahoma" panose="020B0604030504040204" pitchFamily="34" charset="0"/>
              </a:rPr>
              <a:t>e.g. any sequence of R(</a:t>
            </a:r>
            <a:r>
              <a:rPr lang="en-US" altLang="en-US" sz="2000" dirty="0">
                <a:latin typeface="Tahoma" panose="020B0604030504040204" pitchFamily="34" charset="0"/>
                <a:sym typeface="Symbol" panose="05050102010706020507" pitchFamily="18" charset="2"/>
              </a:rPr>
              <a:t>), S(</a:t>
            </a:r>
            <a:r>
              <a:rPr lang="en-US" altLang="en-US" sz="2000" dirty="0" err="1">
                <a:latin typeface="Tahoma" panose="020B0604030504040204" pitchFamily="34" charset="0"/>
                <a:sym typeface="Symbol" panose="05050102010706020507" pitchFamily="18" charset="2"/>
              </a:rPr>
              <a:t>sx,sy</a:t>
            </a:r>
            <a:r>
              <a:rPr lang="en-US" altLang="en-US" sz="2000" dirty="0">
                <a:latin typeface="Tahoma" panose="020B0604030504040204" pitchFamily="34" charset="0"/>
                <a:sym typeface="Symbol" panose="05050102010706020507" pitchFamily="18" charset="2"/>
              </a:rPr>
              <a:t>) and T(</a:t>
            </a:r>
            <a:r>
              <a:rPr lang="en-US" altLang="en-US" sz="2000" dirty="0" err="1">
                <a:latin typeface="Tahoma" panose="020B0604030504040204" pitchFamily="34" charset="0"/>
                <a:sym typeface="Symbol" panose="05050102010706020507" pitchFamily="18" charset="2"/>
              </a:rPr>
              <a:t>dx,dy</a:t>
            </a:r>
            <a:r>
              <a:rPr lang="en-US" altLang="en-US" sz="2000" dirty="0">
                <a:latin typeface="Tahoma" panose="020B0604030504040204" pitchFamily="34" charset="0"/>
                <a:sym typeface="Symbol" panose="05050102010706020507" pitchFamily="18" charset="2"/>
              </a:rPr>
              <a:t>)</a:t>
            </a:r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/>
        </p:nvGraphicFramePr>
        <p:xfrm>
          <a:off x="3076576" y="5049839"/>
          <a:ext cx="6989763" cy="176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6990480" imgH="1760040" progId="Visio.Drawing.4">
                  <p:embed/>
                </p:oleObj>
              </mc:Choice>
              <mc:Fallback>
                <p:oleObj name="VISIO" r:id="rId2" imgW="6990480" imgH="1760040" progId="Visio.Drawing.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6576" y="5049839"/>
                        <a:ext cx="6989763" cy="176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3C32B-EB08-047B-700A-E746112F6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006666"/>
                </a:solidFill>
              </a:rPr>
              <a:t>Classification of Transformations</a:t>
            </a:r>
            <a:endParaRPr lang="en-US" alt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693862"/>
            <a:ext cx="4855890" cy="17351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808" y="4126992"/>
            <a:ext cx="5041392" cy="19919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6126" y="1747838"/>
            <a:ext cx="3571875" cy="33623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33800" y="636905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1229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04799" y="375765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398A33-6D3A-6025-A72F-45FE7B143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293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Properties of rigid-body transformation</a:t>
            </a: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1048765"/>
              </p:ext>
            </p:extLst>
          </p:nvPr>
        </p:nvGraphicFramePr>
        <p:xfrm>
          <a:off x="7923213" y="1676400"/>
          <a:ext cx="1441450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01440" imgH="711000" progId="Equation.3">
                  <p:embed/>
                </p:oleObj>
              </mc:Choice>
              <mc:Fallback>
                <p:oleObj name="Equation" r:id="rId2" imgW="901440" imgH="711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3213" y="1676400"/>
                        <a:ext cx="1441450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Text Box 4"/>
          <p:cNvSpPr txBox="1">
            <a:spLocks noChangeArrowheads="1"/>
          </p:cNvSpPr>
          <p:nvPr/>
        </p:nvSpPr>
        <p:spPr bwMode="auto">
          <a:xfrm>
            <a:off x="1828801" y="1219200"/>
            <a:ext cx="821288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latin typeface="Tahoma" panose="020B0604030504040204" pitchFamily="34" charset="0"/>
              </a:rPr>
              <a:t>The following Matrix is Orthogonal if the upper left 2X2 matrix has the </a:t>
            </a:r>
          </a:p>
          <a:p>
            <a:pPr eaLnBrk="1" hangingPunct="1"/>
            <a:r>
              <a:rPr lang="en-US" altLang="en-US" sz="2000" dirty="0">
                <a:latin typeface="Tahoma" panose="020B0604030504040204" pitchFamily="34" charset="0"/>
              </a:rPr>
              <a:t>following properties</a:t>
            </a:r>
          </a:p>
        </p:txBody>
      </p:sp>
      <p:sp>
        <p:nvSpPr>
          <p:cNvPr id="14343" name="Text Box 5"/>
          <p:cNvSpPr txBox="1">
            <a:spLocks noChangeArrowheads="1"/>
          </p:cNvSpPr>
          <p:nvPr/>
        </p:nvSpPr>
        <p:spPr bwMode="auto">
          <a:xfrm>
            <a:off x="1878013" y="1981200"/>
            <a:ext cx="5943600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5425" indent="-2254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4538" indent="-2841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15000"/>
              </a:spcBef>
              <a:buFontTx/>
              <a:buAutoNum type="arabicPeriod"/>
            </a:pPr>
            <a:r>
              <a:rPr lang="en-US" altLang="en-US" sz="2000" dirty="0">
                <a:latin typeface="Tahoma" panose="020B0604030504040204" pitchFamily="34" charset="0"/>
              </a:rPr>
              <a:t>A) Each row are </a:t>
            </a:r>
            <a:r>
              <a:rPr lang="en-US" altLang="en-US" sz="2000" b="1" dirty="0">
                <a:solidFill>
                  <a:srgbClr val="CC3300"/>
                </a:solidFill>
                <a:latin typeface="Tahoma" panose="020B0604030504040204" pitchFamily="34" charset="0"/>
              </a:rPr>
              <a:t>unit vector</a:t>
            </a:r>
            <a:r>
              <a:rPr lang="en-US" altLang="en-US" sz="2000" dirty="0">
                <a:latin typeface="Tahoma" panose="020B0604030504040204" pitchFamily="34" charset="0"/>
              </a:rPr>
              <a:t>. </a:t>
            </a:r>
          </a:p>
          <a:p>
            <a:pPr lvl="1" eaLnBrk="1" hangingPunct="1">
              <a:spcBef>
                <a:spcPct val="15000"/>
              </a:spcBef>
            </a:pPr>
            <a:r>
              <a:rPr lang="en-US" altLang="en-US" sz="2000" dirty="0">
                <a:latin typeface="Tahoma" panose="020B0604030504040204" pitchFamily="34" charset="0"/>
              </a:rPr>
              <a:t>	</a:t>
            </a:r>
            <a:r>
              <a:rPr lang="en-US" altLang="en-US" sz="2000" dirty="0" err="1">
                <a:latin typeface="Tahoma" panose="020B0604030504040204" pitchFamily="34" charset="0"/>
              </a:rPr>
              <a:t>sqrt</a:t>
            </a:r>
            <a:r>
              <a:rPr lang="en-US" altLang="en-US" sz="2000" dirty="0">
                <a:latin typeface="Tahoma" panose="020B0604030504040204" pitchFamily="34" charset="0"/>
              </a:rPr>
              <a:t>(r</a:t>
            </a:r>
            <a:r>
              <a:rPr lang="en-US" altLang="en-US" sz="2000" baseline="-25000" dirty="0">
                <a:latin typeface="Tahoma" panose="020B0604030504040204" pitchFamily="34" charset="0"/>
              </a:rPr>
              <a:t>11</a:t>
            </a:r>
            <a:r>
              <a:rPr lang="en-US" altLang="en-US" sz="2000" dirty="0">
                <a:latin typeface="Tahoma" panose="020B0604030504040204" pitchFamily="34" charset="0"/>
              </a:rPr>
              <a:t>* r</a:t>
            </a:r>
            <a:r>
              <a:rPr lang="en-US" altLang="en-US" sz="2000" baseline="-25000" dirty="0">
                <a:latin typeface="Tahoma" panose="020B0604030504040204" pitchFamily="34" charset="0"/>
              </a:rPr>
              <a:t>11 </a:t>
            </a:r>
            <a:r>
              <a:rPr lang="en-US" altLang="en-US" sz="2000" dirty="0">
                <a:latin typeface="Tahoma" panose="020B0604030504040204" pitchFamily="34" charset="0"/>
              </a:rPr>
              <a:t>+  r</a:t>
            </a:r>
            <a:r>
              <a:rPr lang="en-US" altLang="en-US" sz="2000" baseline="-25000" dirty="0">
                <a:latin typeface="Tahoma" panose="020B0604030504040204" pitchFamily="34" charset="0"/>
              </a:rPr>
              <a:t>12</a:t>
            </a:r>
            <a:r>
              <a:rPr lang="en-US" altLang="en-US" sz="2000" dirty="0">
                <a:latin typeface="Tahoma" panose="020B0604030504040204" pitchFamily="34" charset="0"/>
              </a:rPr>
              <a:t>* r</a:t>
            </a:r>
            <a:r>
              <a:rPr lang="en-US" altLang="en-US" sz="2000" baseline="-25000" dirty="0">
                <a:latin typeface="Tahoma" panose="020B0604030504040204" pitchFamily="34" charset="0"/>
              </a:rPr>
              <a:t>12</a:t>
            </a:r>
            <a:r>
              <a:rPr lang="en-US" altLang="en-US" sz="2000" dirty="0">
                <a:latin typeface="Tahoma" panose="020B0604030504040204" pitchFamily="34" charset="0"/>
              </a:rPr>
              <a:t>) = 1</a:t>
            </a:r>
          </a:p>
          <a:p>
            <a:pPr eaLnBrk="1" hangingPunct="1">
              <a:spcBef>
                <a:spcPct val="15000"/>
              </a:spcBef>
            </a:pPr>
            <a:r>
              <a:rPr lang="en-US" altLang="en-US" sz="2000" dirty="0">
                <a:latin typeface="Tahoma" panose="020B0604030504040204" pitchFamily="34" charset="0"/>
              </a:rPr>
              <a:t>	B) Each column are unit vector. </a:t>
            </a:r>
          </a:p>
          <a:p>
            <a:pPr lvl="1" eaLnBrk="1" hangingPunct="1">
              <a:spcBef>
                <a:spcPct val="15000"/>
              </a:spcBef>
            </a:pPr>
            <a:r>
              <a:rPr lang="en-US" altLang="en-US" sz="2000" dirty="0">
                <a:latin typeface="Tahoma" panose="020B0604030504040204" pitchFamily="34" charset="0"/>
              </a:rPr>
              <a:t>	</a:t>
            </a:r>
            <a:r>
              <a:rPr lang="en-US" altLang="en-US" sz="2000" dirty="0" err="1">
                <a:latin typeface="Tahoma" panose="020B0604030504040204" pitchFamily="34" charset="0"/>
              </a:rPr>
              <a:t>sqrt</a:t>
            </a:r>
            <a:r>
              <a:rPr lang="en-US" altLang="en-US" sz="2000" dirty="0">
                <a:latin typeface="Tahoma" panose="020B0604030504040204" pitchFamily="34" charset="0"/>
              </a:rPr>
              <a:t>(c</a:t>
            </a:r>
            <a:r>
              <a:rPr lang="en-US" altLang="en-US" sz="2000" baseline="-25000" dirty="0">
                <a:latin typeface="Tahoma" panose="020B0604030504040204" pitchFamily="34" charset="0"/>
              </a:rPr>
              <a:t>11</a:t>
            </a:r>
            <a:r>
              <a:rPr lang="en-US" altLang="en-US" sz="2000" dirty="0">
                <a:latin typeface="Tahoma" panose="020B0604030504040204" pitchFamily="34" charset="0"/>
              </a:rPr>
              <a:t>* c</a:t>
            </a:r>
            <a:r>
              <a:rPr lang="en-US" altLang="en-US" sz="2000" baseline="-25000" dirty="0">
                <a:latin typeface="Tahoma" panose="020B0604030504040204" pitchFamily="34" charset="0"/>
              </a:rPr>
              <a:t>11 </a:t>
            </a:r>
            <a:r>
              <a:rPr lang="en-US" altLang="en-US" sz="2000" dirty="0">
                <a:latin typeface="Tahoma" panose="020B0604030504040204" pitchFamily="34" charset="0"/>
              </a:rPr>
              <a:t>+  c</a:t>
            </a:r>
            <a:r>
              <a:rPr lang="en-US" altLang="en-US" sz="2000" baseline="-25000" dirty="0">
                <a:latin typeface="Tahoma" panose="020B0604030504040204" pitchFamily="34" charset="0"/>
              </a:rPr>
              <a:t>12</a:t>
            </a:r>
            <a:r>
              <a:rPr lang="en-US" altLang="en-US" sz="2000" dirty="0">
                <a:latin typeface="Tahoma" panose="020B0604030504040204" pitchFamily="34" charset="0"/>
              </a:rPr>
              <a:t>* c</a:t>
            </a:r>
            <a:r>
              <a:rPr lang="en-US" altLang="en-US" sz="2000" baseline="-25000" dirty="0">
                <a:latin typeface="Tahoma" panose="020B0604030504040204" pitchFamily="34" charset="0"/>
              </a:rPr>
              <a:t>12</a:t>
            </a:r>
            <a:r>
              <a:rPr lang="en-US" altLang="en-US" sz="2000" dirty="0">
                <a:latin typeface="Tahoma" panose="020B0604030504040204" pitchFamily="34" charset="0"/>
              </a:rPr>
              <a:t>) = 1</a:t>
            </a:r>
          </a:p>
          <a:p>
            <a:pPr lvl="1" eaLnBrk="1" hangingPunct="1">
              <a:spcBef>
                <a:spcPct val="15000"/>
              </a:spcBef>
            </a:pPr>
            <a:endParaRPr lang="en-US" altLang="en-US" sz="20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15000"/>
              </a:spcBef>
            </a:pPr>
            <a:r>
              <a:rPr lang="en-US" altLang="en-US" sz="2000" dirty="0">
                <a:latin typeface="Tahoma" panose="020B0604030504040204" pitchFamily="34" charset="0"/>
              </a:rPr>
              <a:t>2.	A) Rows will be </a:t>
            </a:r>
            <a:r>
              <a:rPr lang="en-US" altLang="en-US" sz="2000" b="1" dirty="0">
                <a:solidFill>
                  <a:srgbClr val="CC3300"/>
                </a:solidFill>
                <a:latin typeface="Tahoma" panose="020B0604030504040204" pitchFamily="34" charset="0"/>
              </a:rPr>
              <a:t>perpendicular</a:t>
            </a:r>
            <a:r>
              <a:rPr lang="en-US" altLang="en-US" sz="2000" dirty="0">
                <a:latin typeface="Tahoma" panose="020B0604030504040204" pitchFamily="34" charset="0"/>
              </a:rPr>
              <a:t> to each other</a:t>
            </a:r>
          </a:p>
          <a:p>
            <a:pPr lvl="1" eaLnBrk="1" hangingPunct="1">
              <a:spcBef>
                <a:spcPct val="15000"/>
              </a:spcBef>
            </a:pPr>
            <a:r>
              <a:rPr lang="en-US" altLang="en-US" sz="2000" dirty="0">
                <a:latin typeface="Tahoma" panose="020B0604030504040204" pitchFamily="34" charset="0"/>
              </a:rPr>
              <a:t>	 (r</a:t>
            </a:r>
            <a:r>
              <a:rPr lang="en-US" altLang="en-US" sz="2000" baseline="-25000" dirty="0">
                <a:latin typeface="Tahoma" panose="020B0604030504040204" pitchFamily="34" charset="0"/>
              </a:rPr>
              <a:t>11 </a:t>
            </a:r>
            <a:r>
              <a:rPr lang="en-US" altLang="en-US" sz="2000" dirty="0">
                <a:latin typeface="Tahoma" panose="020B0604030504040204" pitchFamily="34" charset="0"/>
              </a:rPr>
              <a:t>, r</a:t>
            </a:r>
            <a:r>
              <a:rPr lang="en-US" altLang="en-US" sz="2000" baseline="-25000" dirty="0">
                <a:latin typeface="Tahoma" panose="020B0604030504040204" pitchFamily="34" charset="0"/>
              </a:rPr>
              <a:t>12 </a:t>
            </a:r>
            <a:r>
              <a:rPr lang="en-US" altLang="en-US" sz="2000" dirty="0">
                <a:latin typeface="Tahoma" panose="020B0604030504040204" pitchFamily="34" charset="0"/>
              </a:rPr>
              <a:t>) . ( r</a:t>
            </a:r>
            <a:r>
              <a:rPr lang="en-US" altLang="en-US" sz="2000" baseline="-25000" dirty="0">
                <a:latin typeface="Tahoma" panose="020B0604030504040204" pitchFamily="34" charset="0"/>
              </a:rPr>
              <a:t>21 </a:t>
            </a:r>
            <a:r>
              <a:rPr lang="en-US" altLang="en-US" sz="2000" dirty="0">
                <a:latin typeface="Tahoma" panose="020B0604030504040204" pitchFamily="34" charset="0"/>
              </a:rPr>
              <a:t>, r</a:t>
            </a:r>
            <a:r>
              <a:rPr lang="en-US" altLang="en-US" sz="2000" baseline="-25000" dirty="0">
                <a:latin typeface="Tahoma" panose="020B0604030504040204" pitchFamily="34" charset="0"/>
              </a:rPr>
              <a:t>22</a:t>
            </a:r>
            <a:r>
              <a:rPr lang="en-US" altLang="en-US" sz="2000" dirty="0">
                <a:latin typeface="Tahoma" panose="020B0604030504040204" pitchFamily="34" charset="0"/>
              </a:rPr>
              <a:t>) = 0</a:t>
            </a:r>
          </a:p>
          <a:p>
            <a:pPr eaLnBrk="1" hangingPunct="1">
              <a:spcBef>
                <a:spcPct val="15000"/>
              </a:spcBef>
            </a:pPr>
            <a:r>
              <a:rPr lang="en-US" altLang="en-US" sz="2000" dirty="0">
                <a:latin typeface="Tahoma" panose="020B0604030504040204" pitchFamily="34" charset="0"/>
              </a:rPr>
              <a:t>	B) Columns will be perpendicular to each other</a:t>
            </a:r>
          </a:p>
          <a:p>
            <a:pPr lvl="1" eaLnBrk="1" hangingPunct="1">
              <a:spcBef>
                <a:spcPct val="15000"/>
              </a:spcBef>
            </a:pPr>
            <a:r>
              <a:rPr lang="en-US" altLang="en-US" sz="2000" dirty="0">
                <a:latin typeface="Tahoma" panose="020B0604030504040204" pitchFamily="34" charset="0"/>
              </a:rPr>
              <a:t>	 (c</a:t>
            </a:r>
            <a:r>
              <a:rPr lang="en-US" altLang="en-US" sz="2000" baseline="-25000" dirty="0">
                <a:latin typeface="Tahoma" panose="020B0604030504040204" pitchFamily="34" charset="0"/>
              </a:rPr>
              <a:t>11 </a:t>
            </a:r>
            <a:r>
              <a:rPr lang="en-US" altLang="en-US" sz="2000" dirty="0">
                <a:latin typeface="Tahoma" panose="020B0604030504040204" pitchFamily="34" charset="0"/>
              </a:rPr>
              <a:t>, c</a:t>
            </a:r>
            <a:r>
              <a:rPr lang="en-US" altLang="en-US" sz="2000" baseline="-25000" dirty="0">
                <a:latin typeface="Tahoma" panose="020B0604030504040204" pitchFamily="34" charset="0"/>
              </a:rPr>
              <a:t>12 </a:t>
            </a:r>
            <a:r>
              <a:rPr lang="en-US" altLang="en-US" sz="2000" dirty="0">
                <a:latin typeface="Tahoma" panose="020B0604030504040204" pitchFamily="34" charset="0"/>
              </a:rPr>
              <a:t>) . (c</a:t>
            </a:r>
            <a:r>
              <a:rPr lang="en-US" altLang="en-US" sz="2000" baseline="-25000" dirty="0">
                <a:latin typeface="Tahoma" panose="020B0604030504040204" pitchFamily="34" charset="0"/>
              </a:rPr>
              <a:t>21 </a:t>
            </a:r>
            <a:r>
              <a:rPr lang="en-US" altLang="en-US" sz="2000" dirty="0">
                <a:latin typeface="Tahoma" panose="020B0604030504040204" pitchFamily="34" charset="0"/>
              </a:rPr>
              <a:t>,c</a:t>
            </a:r>
            <a:r>
              <a:rPr lang="en-US" altLang="en-US" sz="2000" baseline="-25000" dirty="0">
                <a:latin typeface="Tahoma" panose="020B0604030504040204" pitchFamily="34" charset="0"/>
              </a:rPr>
              <a:t>22</a:t>
            </a:r>
            <a:r>
              <a:rPr lang="en-US" altLang="en-US" sz="2000" dirty="0">
                <a:latin typeface="Tahoma" panose="020B0604030504040204" pitchFamily="34" charset="0"/>
              </a:rPr>
              <a:t>) = 0</a:t>
            </a:r>
          </a:p>
          <a:p>
            <a:pPr eaLnBrk="1" hangingPunct="1">
              <a:spcBef>
                <a:spcPct val="15000"/>
              </a:spcBef>
            </a:pPr>
            <a:r>
              <a:rPr lang="en-US" altLang="en-US" sz="2000" dirty="0">
                <a:latin typeface="Tahoma" panose="020B0604030504040204" pitchFamily="34" charset="0"/>
              </a:rPr>
              <a:t>e.g. Rotation matrix is orthogonal</a:t>
            </a:r>
          </a:p>
          <a:p>
            <a:pPr lvl="1" eaLnBrk="1" hangingPunct="1">
              <a:spcBef>
                <a:spcPct val="15000"/>
              </a:spcBef>
            </a:pPr>
            <a:endParaRPr lang="en-US" altLang="en-US" sz="2000" dirty="0">
              <a:latin typeface="Tahoma" panose="020B0604030504040204" pitchFamily="34" charset="0"/>
            </a:endParaRPr>
          </a:p>
        </p:txBody>
      </p:sp>
      <p:graphicFrame>
        <p:nvGraphicFramePr>
          <p:cNvPr id="1433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6948488"/>
              </p:ext>
            </p:extLst>
          </p:nvPr>
        </p:nvGraphicFramePr>
        <p:xfrm>
          <a:off x="7923214" y="3686931"/>
          <a:ext cx="1677987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44520" imgH="711000" progId="Equation.3">
                  <p:embed/>
                </p:oleObj>
              </mc:Choice>
              <mc:Fallback>
                <p:oleObj name="Equation" r:id="rId4" imgW="1244520" imgH="711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3214" y="3686931"/>
                        <a:ext cx="1677987" cy="95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Text Box 7"/>
          <p:cNvSpPr txBox="1">
            <a:spLocks noChangeArrowheads="1"/>
          </p:cNvSpPr>
          <p:nvPr/>
        </p:nvSpPr>
        <p:spPr bwMode="auto">
          <a:xfrm>
            <a:off x="2093088" y="5777756"/>
            <a:ext cx="806048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77813" indent="-277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 b="1" dirty="0">
                <a:solidFill>
                  <a:srgbClr val="EA1302"/>
                </a:solidFill>
                <a:latin typeface="Tahoma" panose="020B0604030504040204" pitchFamily="34" charset="0"/>
              </a:rPr>
              <a:t>Orthogonal Transformation   </a:t>
            </a:r>
            <a:r>
              <a:rPr lang="en-US" altLang="en-US" sz="2000" b="1" dirty="0">
                <a:solidFill>
                  <a:srgbClr val="EA1302"/>
                </a:solidFill>
                <a:latin typeface="Tahoma" panose="020B0604030504040204" pitchFamily="34" charset="0"/>
                <a:sym typeface="Symbol" panose="05050102010706020507" pitchFamily="18" charset="2"/>
              </a:rPr>
              <a:t> </a:t>
            </a:r>
            <a:r>
              <a:rPr lang="en-US" altLang="en-US" sz="2000" b="1" dirty="0">
                <a:solidFill>
                  <a:srgbClr val="EA1302"/>
                </a:solidFill>
                <a:latin typeface="Tahoma" panose="020B0604030504040204" pitchFamily="34" charset="0"/>
              </a:rPr>
              <a:t>Rigid-Body Transformation</a:t>
            </a:r>
          </a:p>
          <a:p>
            <a:pPr eaLnBrk="1" hangingPunct="1">
              <a:buFontTx/>
              <a:buChar char="•"/>
            </a:pPr>
            <a:r>
              <a:rPr lang="en-US" altLang="en-US" sz="2000" b="1" dirty="0">
                <a:solidFill>
                  <a:srgbClr val="EA1302"/>
                </a:solidFill>
                <a:latin typeface="Tahoma" panose="020B0604030504040204" pitchFamily="34" charset="0"/>
              </a:rPr>
              <a:t>For any orthogonal matrix B </a:t>
            </a:r>
            <a:r>
              <a:rPr lang="en-US" altLang="en-US" sz="2000" b="1" dirty="0">
                <a:solidFill>
                  <a:srgbClr val="EA1302"/>
                </a:solidFill>
                <a:latin typeface="Tahoma" panose="020B0604030504040204" pitchFamily="34" charset="0"/>
                <a:sym typeface="Symbol" panose="05050102010706020507" pitchFamily="18" charset="2"/>
              </a:rPr>
              <a:t></a:t>
            </a:r>
            <a:r>
              <a:rPr lang="en-US" altLang="en-US" sz="2000" b="1" dirty="0">
                <a:solidFill>
                  <a:srgbClr val="EA1302"/>
                </a:solidFill>
                <a:latin typeface="Tahoma" panose="020B0604030504040204" pitchFamily="34" charset="0"/>
              </a:rPr>
              <a:t> B</a:t>
            </a:r>
            <a:r>
              <a:rPr lang="en-US" altLang="en-US" sz="2000" b="1" baseline="30000" dirty="0">
                <a:solidFill>
                  <a:srgbClr val="EA1302"/>
                </a:solidFill>
                <a:latin typeface="Tahoma" panose="020B0604030504040204" pitchFamily="34" charset="0"/>
              </a:rPr>
              <a:t>-1 </a:t>
            </a:r>
            <a:r>
              <a:rPr lang="en-US" altLang="en-US" sz="2000" b="1" dirty="0">
                <a:solidFill>
                  <a:srgbClr val="EA1302"/>
                </a:solidFill>
                <a:latin typeface="Tahoma" panose="020B0604030504040204" pitchFamily="34" charset="0"/>
              </a:rPr>
              <a:t>= B</a:t>
            </a:r>
            <a:r>
              <a:rPr lang="en-US" altLang="en-US" sz="2000" b="1" baseline="30000" dirty="0">
                <a:solidFill>
                  <a:srgbClr val="EA1302"/>
                </a:solidFill>
                <a:latin typeface="Tahoma" panose="020B0604030504040204" pitchFamily="34" charset="0"/>
              </a:rPr>
              <a:t>T</a:t>
            </a:r>
            <a:r>
              <a:rPr lang="en-US" altLang="en-US" sz="2000" b="1" dirty="0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4D4320-3E6A-FE0B-D409-2C179F20A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358F0218-D13A-4AD9-090A-6453C55445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8"/>
              </a:rPr>
              <a:t>Linear Transformations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5D482103-A523-36FC-A4E0-A3768987DF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 b="1">
                <a:ea typeface="굴림" pitchFamily="50" charset="-128"/>
              </a:rPr>
              <a:t>Linear transformations are combinations of …</a:t>
            </a:r>
          </a:p>
          <a:p>
            <a:pPr lvl="1"/>
            <a:r>
              <a:rPr lang="en-US" altLang="ko-KR" sz="2000">
                <a:ea typeface="굴림" pitchFamily="50" charset="-128"/>
              </a:rPr>
              <a:t>Scale</a:t>
            </a:r>
          </a:p>
          <a:p>
            <a:pPr lvl="1"/>
            <a:r>
              <a:rPr lang="en-US" altLang="ko-KR" sz="2000">
                <a:ea typeface="굴림" pitchFamily="50" charset="-128"/>
              </a:rPr>
              <a:t>Rotation</a:t>
            </a:r>
          </a:p>
          <a:p>
            <a:pPr lvl="1"/>
            <a:r>
              <a:rPr lang="en-US" altLang="ko-KR" sz="2000">
                <a:ea typeface="굴림" pitchFamily="50" charset="-128"/>
              </a:rPr>
              <a:t>Shear, and</a:t>
            </a:r>
          </a:p>
          <a:p>
            <a:pPr lvl="1"/>
            <a:r>
              <a:rPr lang="en-US" altLang="ko-KR" sz="2000">
                <a:ea typeface="굴림" pitchFamily="50" charset="-128"/>
              </a:rPr>
              <a:t>Mirror</a:t>
            </a:r>
          </a:p>
          <a:p>
            <a:r>
              <a:rPr lang="en-US" altLang="ko-KR" sz="2400" b="1">
                <a:ea typeface="굴림" pitchFamily="50" charset="-128"/>
              </a:rPr>
              <a:t>Properties of linear transformations</a:t>
            </a:r>
          </a:p>
          <a:p>
            <a:pPr lvl="1"/>
            <a:r>
              <a:rPr lang="en-US" altLang="ko-KR" sz="2000">
                <a:ea typeface="굴림" pitchFamily="50" charset="-128"/>
              </a:rPr>
              <a:t>Satisfies:</a:t>
            </a:r>
          </a:p>
          <a:p>
            <a:pPr lvl="1"/>
            <a:r>
              <a:rPr lang="en-US" altLang="ko-KR" sz="2000">
                <a:ea typeface="굴림" pitchFamily="50" charset="-128"/>
              </a:rPr>
              <a:t>Origin maps to origin</a:t>
            </a:r>
          </a:p>
          <a:p>
            <a:pPr lvl="1"/>
            <a:r>
              <a:rPr lang="en-US" altLang="ko-KR" sz="2000">
                <a:ea typeface="굴림" pitchFamily="50" charset="-128"/>
              </a:rPr>
              <a:t>Lines map to lines</a:t>
            </a:r>
          </a:p>
          <a:p>
            <a:pPr lvl="1"/>
            <a:r>
              <a:rPr lang="en-US" altLang="ko-KR" sz="2000">
                <a:ea typeface="굴림" pitchFamily="50" charset="-128"/>
              </a:rPr>
              <a:t>Parallel lines remain parallel</a:t>
            </a:r>
          </a:p>
          <a:p>
            <a:pPr lvl="1"/>
            <a:r>
              <a:rPr lang="en-US" altLang="ko-KR" sz="2000">
                <a:ea typeface="굴림" pitchFamily="50" charset="-128"/>
              </a:rPr>
              <a:t>Ratios are preserved</a:t>
            </a:r>
          </a:p>
          <a:p>
            <a:pPr lvl="1"/>
            <a:r>
              <a:rPr lang="en-US" altLang="ko-KR" sz="2000">
                <a:ea typeface="굴림" pitchFamily="50" charset="-128"/>
              </a:rPr>
              <a:t>Closed under composition</a:t>
            </a:r>
          </a:p>
        </p:txBody>
      </p:sp>
      <p:graphicFrame>
        <p:nvGraphicFramePr>
          <p:cNvPr id="34820" name="Object 4">
            <a:extLst>
              <a:ext uri="{FF2B5EF4-FFF2-40B4-BE49-F238E27FC236}">
                <a16:creationId xmlns:a16="http://schemas.microsoft.com/office/drawing/2014/main" id="{B956AEC1-A899-CFA6-F53F-18FD58FD35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62400" y="3810000"/>
          <a:ext cx="411480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08160" imgH="215640" progId="Equation.3">
                  <p:embed/>
                </p:oleObj>
              </mc:Choice>
              <mc:Fallback>
                <p:oleObj name="Equation" r:id="rId2" imgW="2108160" imgH="215640" progId="Equation.3">
                  <p:embed/>
                  <p:pic>
                    <p:nvPicPr>
                      <p:cNvPr id="34820" name="Object 4">
                        <a:extLst>
                          <a:ext uri="{FF2B5EF4-FFF2-40B4-BE49-F238E27FC236}">
                            <a16:creationId xmlns:a16="http://schemas.microsoft.com/office/drawing/2014/main" id="{B956AEC1-A899-CFA6-F53F-18FD58FD35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810000"/>
                        <a:ext cx="4114800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Object 5">
            <a:extLst>
              <a:ext uri="{FF2B5EF4-FFF2-40B4-BE49-F238E27FC236}">
                <a16:creationId xmlns:a16="http://schemas.microsoft.com/office/drawing/2014/main" id="{8C182394-27B7-039D-3FE1-74D22FE6E9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488937"/>
              </p:ext>
            </p:extLst>
          </p:nvPr>
        </p:nvGraphicFramePr>
        <p:xfrm>
          <a:off x="4495800" y="1478628"/>
          <a:ext cx="2819400" cy="147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58640" imgH="711000" progId="Equation.3">
                  <p:embed/>
                </p:oleObj>
              </mc:Choice>
              <mc:Fallback>
                <p:oleObj name="Equation" r:id="rId4" imgW="1358640" imgH="711000" progId="Equation.3">
                  <p:embed/>
                  <p:pic>
                    <p:nvPicPr>
                      <p:cNvPr id="34821" name="Object 5">
                        <a:extLst>
                          <a:ext uri="{FF2B5EF4-FFF2-40B4-BE49-F238E27FC236}">
                            <a16:creationId xmlns:a16="http://schemas.microsoft.com/office/drawing/2014/main" id="{8C182394-27B7-039D-3FE1-74D22FE6E9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1478628"/>
                        <a:ext cx="2819400" cy="1474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5F9A51-FD41-9EA0-C108-854121E26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DCD28515-CDB2-B9F7-750E-F471373C80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8"/>
              </a:rPr>
              <a:t>Affine Transformations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80EAAAFC-9EE0-269B-C232-52CFFE170B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 sz="2400" b="1">
                <a:ea typeface="굴림" pitchFamily="50" charset="-128"/>
              </a:rPr>
              <a:t>Affine transformations are combinations of</a:t>
            </a:r>
            <a:r>
              <a:rPr lang="en-US" altLang="ko-KR" sz="2400">
                <a:ea typeface="굴림" pitchFamily="50" charset="-128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ko-KR" sz="2000">
                <a:ea typeface="굴림" pitchFamily="50" charset="-128"/>
              </a:rPr>
              <a:t>Linear transformations, and</a:t>
            </a:r>
          </a:p>
          <a:p>
            <a:pPr lvl="1">
              <a:lnSpc>
                <a:spcPct val="90000"/>
              </a:lnSpc>
            </a:pPr>
            <a:r>
              <a:rPr lang="en-US" altLang="ko-KR" sz="2000">
                <a:ea typeface="굴림" pitchFamily="50" charset="-128"/>
              </a:rPr>
              <a:t>Translations</a:t>
            </a:r>
          </a:p>
          <a:p>
            <a:pPr>
              <a:lnSpc>
                <a:spcPct val="90000"/>
              </a:lnSpc>
            </a:pPr>
            <a:endParaRPr lang="en-US" altLang="ko-KR" sz="2400">
              <a:ea typeface="굴림" pitchFamily="50" charset="-128"/>
            </a:endParaRPr>
          </a:p>
          <a:p>
            <a:pPr>
              <a:lnSpc>
                <a:spcPct val="90000"/>
              </a:lnSpc>
            </a:pPr>
            <a:endParaRPr lang="en-US" altLang="ko-KR" sz="2400">
              <a:ea typeface="굴림" pitchFamily="50" charset="-128"/>
            </a:endParaRPr>
          </a:p>
          <a:p>
            <a:pPr>
              <a:lnSpc>
                <a:spcPct val="90000"/>
              </a:lnSpc>
            </a:pPr>
            <a:endParaRPr lang="en-US" altLang="ko-KR" sz="2400">
              <a:ea typeface="굴림" pitchFamily="50" charset="-128"/>
            </a:endParaRPr>
          </a:p>
          <a:p>
            <a:pPr>
              <a:lnSpc>
                <a:spcPct val="90000"/>
              </a:lnSpc>
            </a:pPr>
            <a:r>
              <a:rPr lang="en-US" altLang="ko-KR" sz="2400" b="1">
                <a:ea typeface="굴림" pitchFamily="50" charset="-128"/>
              </a:rPr>
              <a:t>Properties of affine transformations</a:t>
            </a:r>
            <a:r>
              <a:rPr lang="en-US" altLang="ko-KR" sz="2400">
                <a:ea typeface="굴림" pitchFamily="50" charset="-128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ko-KR" sz="2000">
                <a:solidFill>
                  <a:srgbClr val="FF0000"/>
                </a:solidFill>
                <a:ea typeface="굴림" pitchFamily="50" charset="-128"/>
              </a:rPr>
              <a:t>Origin does not map to origin</a:t>
            </a:r>
          </a:p>
          <a:p>
            <a:pPr lvl="1">
              <a:lnSpc>
                <a:spcPct val="90000"/>
              </a:lnSpc>
            </a:pPr>
            <a:r>
              <a:rPr lang="en-US" altLang="ko-KR" sz="2000">
                <a:ea typeface="굴림" pitchFamily="50" charset="-128"/>
              </a:rPr>
              <a:t>Lines map to lines</a:t>
            </a:r>
          </a:p>
          <a:p>
            <a:pPr lvl="1">
              <a:lnSpc>
                <a:spcPct val="90000"/>
              </a:lnSpc>
            </a:pPr>
            <a:r>
              <a:rPr lang="en-US" altLang="ko-KR" sz="2000">
                <a:ea typeface="굴림" pitchFamily="50" charset="-128"/>
              </a:rPr>
              <a:t>Parallel lines remain parallel</a:t>
            </a:r>
          </a:p>
          <a:p>
            <a:pPr lvl="1">
              <a:lnSpc>
                <a:spcPct val="90000"/>
              </a:lnSpc>
            </a:pPr>
            <a:r>
              <a:rPr lang="en-US" altLang="ko-KR" sz="2000">
                <a:ea typeface="굴림" pitchFamily="50" charset="-128"/>
              </a:rPr>
              <a:t>Ratios are preserved</a:t>
            </a:r>
          </a:p>
          <a:p>
            <a:pPr lvl="1">
              <a:lnSpc>
                <a:spcPct val="90000"/>
              </a:lnSpc>
            </a:pPr>
            <a:r>
              <a:rPr lang="en-US" altLang="ko-KR" sz="2000">
                <a:ea typeface="굴림" pitchFamily="50" charset="-128"/>
              </a:rPr>
              <a:t>Closed under composition</a:t>
            </a:r>
          </a:p>
        </p:txBody>
      </p:sp>
      <p:graphicFrame>
        <p:nvGraphicFramePr>
          <p:cNvPr id="35844" name="Object 4">
            <a:extLst>
              <a:ext uri="{FF2B5EF4-FFF2-40B4-BE49-F238E27FC236}">
                <a16:creationId xmlns:a16="http://schemas.microsoft.com/office/drawing/2014/main" id="{FBD99FB5-ED3F-C517-6574-480329406A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90007"/>
              </p:ext>
            </p:extLst>
          </p:nvPr>
        </p:nvGraphicFramePr>
        <p:xfrm>
          <a:off x="4419600" y="1600200"/>
          <a:ext cx="2895600" cy="1487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84200" imgH="711000" progId="Equation.3">
                  <p:embed/>
                </p:oleObj>
              </mc:Choice>
              <mc:Fallback>
                <p:oleObj name="Equation" r:id="rId2" imgW="1384200" imgH="711000" progId="Equation.3">
                  <p:embed/>
                  <p:pic>
                    <p:nvPicPr>
                      <p:cNvPr id="35844" name="Object 4">
                        <a:extLst>
                          <a:ext uri="{FF2B5EF4-FFF2-40B4-BE49-F238E27FC236}">
                            <a16:creationId xmlns:a16="http://schemas.microsoft.com/office/drawing/2014/main" id="{FBD99FB5-ED3F-C517-6574-480329406A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600200"/>
                        <a:ext cx="2895600" cy="1487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22DE8-D3F2-79C6-37F0-91F1A2DB6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3238C2A4-3CF9-E301-00AE-44FA8B87D6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8"/>
              </a:rPr>
              <a:t>Projective Transformations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A503E1B-2EAE-5AFA-7430-FA17C7C0FB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 sz="2400" b="1">
                <a:ea typeface="굴림" pitchFamily="50" charset="-128"/>
              </a:rPr>
              <a:t>Projective transformations…</a:t>
            </a:r>
          </a:p>
          <a:p>
            <a:pPr lvl="1">
              <a:lnSpc>
                <a:spcPct val="90000"/>
              </a:lnSpc>
            </a:pPr>
            <a:r>
              <a:rPr lang="en-US" altLang="ko-KR" sz="2000">
                <a:ea typeface="굴림" pitchFamily="50" charset="-128"/>
              </a:rPr>
              <a:t>Affine transformations, and</a:t>
            </a:r>
          </a:p>
          <a:p>
            <a:pPr lvl="1">
              <a:lnSpc>
                <a:spcPct val="90000"/>
              </a:lnSpc>
            </a:pPr>
            <a:r>
              <a:rPr lang="en-US" altLang="ko-KR" sz="2000">
                <a:ea typeface="굴림" pitchFamily="50" charset="-128"/>
              </a:rPr>
              <a:t>Projective warps</a:t>
            </a:r>
          </a:p>
          <a:p>
            <a:pPr>
              <a:lnSpc>
                <a:spcPct val="90000"/>
              </a:lnSpc>
            </a:pPr>
            <a:endParaRPr lang="en-US" altLang="ko-KR" sz="2400">
              <a:ea typeface="굴림" pitchFamily="50" charset="-128"/>
            </a:endParaRPr>
          </a:p>
          <a:p>
            <a:pPr>
              <a:lnSpc>
                <a:spcPct val="90000"/>
              </a:lnSpc>
            </a:pPr>
            <a:endParaRPr lang="en-US" altLang="ko-KR" sz="2400">
              <a:ea typeface="굴림" pitchFamily="50" charset="-128"/>
            </a:endParaRPr>
          </a:p>
          <a:p>
            <a:pPr>
              <a:lnSpc>
                <a:spcPct val="90000"/>
              </a:lnSpc>
            </a:pPr>
            <a:endParaRPr lang="en-US" altLang="ko-KR" sz="2400">
              <a:ea typeface="굴림" pitchFamily="50" charset="-128"/>
            </a:endParaRPr>
          </a:p>
          <a:p>
            <a:pPr>
              <a:lnSpc>
                <a:spcPct val="90000"/>
              </a:lnSpc>
            </a:pPr>
            <a:r>
              <a:rPr lang="en-US" altLang="ko-KR" sz="2400" b="1">
                <a:ea typeface="굴림" pitchFamily="50" charset="-128"/>
              </a:rPr>
              <a:t>Properties of projective transformations</a:t>
            </a:r>
          </a:p>
          <a:p>
            <a:pPr lvl="1">
              <a:lnSpc>
                <a:spcPct val="90000"/>
              </a:lnSpc>
            </a:pPr>
            <a:r>
              <a:rPr lang="en-US" altLang="ko-KR" sz="2000">
                <a:solidFill>
                  <a:srgbClr val="FF0000"/>
                </a:solidFill>
                <a:ea typeface="굴림" pitchFamily="50" charset="-128"/>
              </a:rPr>
              <a:t>Origin does not map to origin</a:t>
            </a:r>
          </a:p>
          <a:p>
            <a:pPr lvl="1">
              <a:lnSpc>
                <a:spcPct val="90000"/>
              </a:lnSpc>
            </a:pPr>
            <a:r>
              <a:rPr lang="en-US" altLang="ko-KR" sz="2000">
                <a:ea typeface="굴림" pitchFamily="50" charset="-128"/>
              </a:rPr>
              <a:t>Lines map to lines</a:t>
            </a:r>
          </a:p>
          <a:p>
            <a:pPr lvl="1">
              <a:lnSpc>
                <a:spcPct val="90000"/>
              </a:lnSpc>
            </a:pPr>
            <a:r>
              <a:rPr lang="en-US" altLang="ko-KR" sz="2000">
                <a:solidFill>
                  <a:srgbClr val="FF0000"/>
                </a:solidFill>
                <a:ea typeface="굴림" pitchFamily="50" charset="-128"/>
              </a:rPr>
              <a:t>Parallel lines do not necessarily remain parallel</a:t>
            </a:r>
          </a:p>
          <a:p>
            <a:pPr lvl="1">
              <a:lnSpc>
                <a:spcPct val="90000"/>
              </a:lnSpc>
            </a:pPr>
            <a:r>
              <a:rPr lang="en-US" altLang="ko-KR" sz="2000">
                <a:solidFill>
                  <a:srgbClr val="FF0000"/>
                </a:solidFill>
                <a:ea typeface="굴림" pitchFamily="50" charset="-128"/>
              </a:rPr>
              <a:t>Ratios are not preserved</a:t>
            </a:r>
          </a:p>
          <a:p>
            <a:pPr lvl="1">
              <a:lnSpc>
                <a:spcPct val="90000"/>
              </a:lnSpc>
            </a:pPr>
            <a:r>
              <a:rPr lang="en-US" altLang="ko-KR" sz="2000">
                <a:ea typeface="굴림" pitchFamily="50" charset="-128"/>
              </a:rPr>
              <a:t>Closed under composition</a:t>
            </a:r>
          </a:p>
        </p:txBody>
      </p:sp>
      <p:graphicFrame>
        <p:nvGraphicFramePr>
          <p:cNvPr id="36868" name="Object 4">
            <a:extLst>
              <a:ext uri="{FF2B5EF4-FFF2-40B4-BE49-F238E27FC236}">
                <a16:creationId xmlns:a16="http://schemas.microsoft.com/office/drawing/2014/main" id="{A94AEB52-6345-A80A-6A36-A369B48E7B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4804183"/>
              </p:ext>
            </p:extLst>
          </p:nvPr>
        </p:nvGraphicFramePr>
        <p:xfrm>
          <a:off x="4800600" y="1752600"/>
          <a:ext cx="2895600" cy="1487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84200" imgH="711000" progId="Equation.3">
                  <p:embed/>
                </p:oleObj>
              </mc:Choice>
              <mc:Fallback>
                <p:oleObj name="Equation" r:id="rId2" imgW="1384200" imgH="711000" progId="Equation.3">
                  <p:embed/>
                  <p:pic>
                    <p:nvPicPr>
                      <p:cNvPr id="36868" name="Object 4">
                        <a:extLst>
                          <a:ext uri="{FF2B5EF4-FFF2-40B4-BE49-F238E27FC236}">
                            <a16:creationId xmlns:a16="http://schemas.microsoft.com/office/drawing/2014/main" id="{A94AEB52-6345-A80A-6A36-A369B48E7B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752600"/>
                        <a:ext cx="2895600" cy="1487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F5C16E-9A4C-D623-0AAD-F7869138D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342" t="5922" r="5003" b="6651"/>
          <a:stretch/>
        </p:blipFill>
        <p:spPr>
          <a:xfrm>
            <a:off x="6894211" y="1908881"/>
            <a:ext cx="2590801" cy="2057400"/>
          </a:xfrm>
          <a:prstGeom prst="rect">
            <a:avLst/>
          </a:prstGeom>
        </p:spPr>
      </p:pic>
      <p:sp>
        <p:nvSpPr>
          <p:cNvPr id="1536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Commutativity of Transformation Matrices</a:t>
            </a:r>
            <a:endParaRPr lang="en-US" altLang="en-US" sz="4400" dirty="0"/>
          </a:p>
        </p:txBody>
      </p:sp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1905000" y="1143001"/>
            <a:ext cx="7315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7813" indent="-277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400" dirty="0">
                <a:latin typeface="Tahoma" panose="020B0604030504040204" pitchFamily="34" charset="0"/>
              </a:rPr>
              <a:t>Matrix multiplication is not commutative</a:t>
            </a:r>
          </a:p>
        </p:txBody>
      </p:sp>
      <p:sp>
        <p:nvSpPr>
          <p:cNvPr id="15386" name="Text Box 24"/>
          <p:cNvSpPr txBox="1">
            <a:spLocks noChangeArrowheads="1"/>
          </p:cNvSpPr>
          <p:nvPr/>
        </p:nvSpPr>
        <p:spPr bwMode="auto">
          <a:xfrm>
            <a:off x="1691051" y="1725673"/>
            <a:ext cx="4434282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77813" indent="-277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013" indent="-277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 dirty="0">
                <a:latin typeface="Tahoma" panose="020B0604030504040204" pitchFamily="34" charset="0"/>
              </a:rPr>
              <a:t>Some non-commutative Compositions: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Tahoma" panose="020B0604030504040204" pitchFamily="34" charset="0"/>
              </a:rPr>
              <a:t>Non-uniform scale, Rotate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Tahoma" panose="020B0604030504040204" pitchFamily="34" charset="0"/>
              </a:rPr>
              <a:t>Translate, Scale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Tahoma" panose="020B0604030504040204" pitchFamily="34" charset="0"/>
              </a:rPr>
              <a:t>Rotate, Translate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6872523" y="1968500"/>
            <a:ext cx="2845749" cy="2011680"/>
            <a:chOff x="-1972992" y="3324559"/>
            <a:chExt cx="2845749" cy="2011680"/>
          </a:xfrm>
        </p:grpSpPr>
        <p:cxnSp>
          <p:nvCxnSpPr>
            <p:cNvPr id="45" name="Straight Arrow Connector 44"/>
            <p:cNvCxnSpPr/>
            <p:nvPr/>
          </p:nvCxnSpPr>
          <p:spPr>
            <a:xfrm>
              <a:off x="-1972992" y="5334000"/>
              <a:ext cx="2845749" cy="0"/>
            </a:xfrm>
            <a:prstGeom prst="straightConnector1">
              <a:avLst/>
            </a:prstGeom>
            <a:ln w="2222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V="1">
              <a:off x="-1965274" y="3324559"/>
              <a:ext cx="0" cy="2011680"/>
            </a:xfrm>
            <a:prstGeom prst="straightConnector1">
              <a:avLst/>
            </a:prstGeom>
            <a:ln w="2222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7430767" y="2779587"/>
            <a:ext cx="548640" cy="914400"/>
            <a:chOff x="3383280" y="1118296"/>
            <a:chExt cx="731520" cy="877751"/>
          </a:xfrm>
        </p:grpSpPr>
        <p:sp>
          <p:nvSpPr>
            <p:cNvPr id="48" name="Rectangle 47"/>
            <p:cNvSpPr/>
            <p:nvPr/>
          </p:nvSpPr>
          <p:spPr>
            <a:xfrm>
              <a:off x="3383280" y="1447407"/>
              <a:ext cx="731520" cy="54864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Isosceles Triangle 48"/>
            <p:cNvSpPr/>
            <p:nvPr/>
          </p:nvSpPr>
          <p:spPr>
            <a:xfrm>
              <a:off x="3383280" y="1118296"/>
              <a:ext cx="731520" cy="34302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/>
          <p:cNvGrpSpPr>
            <a:grpSpLocks/>
          </p:cNvGrpSpPr>
          <p:nvPr/>
        </p:nvGrpSpPr>
        <p:grpSpPr>
          <a:xfrm>
            <a:off x="7156738" y="2779587"/>
            <a:ext cx="274320" cy="914400"/>
            <a:chOff x="3383280" y="1118296"/>
            <a:chExt cx="731520" cy="877751"/>
          </a:xfrm>
        </p:grpSpPr>
        <p:sp>
          <p:nvSpPr>
            <p:cNvPr id="51" name="Rectangle 50"/>
            <p:cNvSpPr/>
            <p:nvPr/>
          </p:nvSpPr>
          <p:spPr>
            <a:xfrm>
              <a:off x="3383280" y="1447407"/>
              <a:ext cx="731520" cy="548640"/>
            </a:xfrm>
            <a:prstGeom prst="rect">
              <a:avLst/>
            </a:prstGeom>
            <a:solidFill>
              <a:srgbClr val="FF5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Isosceles Triangle 51"/>
            <p:cNvSpPr/>
            <p:nvPr/>
          </p:nvSpPr>
          <p:spPr>
            <a:xfrm>
              <a:off x="3383280" y="1118296"/>
              <a:ext cx="731520" cy="343020"/>
            </a:xfrm>
            <a:prstGeom prst="triangle">
              <a:avLst/>
            </a:prstGeom>
            <a:solidFill>
              <a:srgbClr val="FF5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/>
          <p:cNvGrpSpPr>
            <a:grpSpLocks/>
          </p:cNvGrpSpPr>
          <p:nvPr/>
        </p:nvGrpSpPr>
        <p:grpSpPr>
          <a:xfrm>
            <a:off x="8534400" y="2779587"/>
            <a:ext cx="274320" cy="914400"/>
            <a:chOff x="3383280" y="1118296"/>
            <a:chExt cx="731520" cy="877751"/>
          </a:xfrm>
        </p:grpSpPr>
        <p:sp>
          <p:nvSpPr>
            <p:cNvPr id="54" name="Rectangle 53"/>
            <p:cNvSpPr/>
            <p:nvPr/>
          </p:nvSpPr>
          <p:spPr>
            <a:xfrm>
              <a:off x="3383280" y="1447407"/>
              <a:ext cx="731520" cy="54864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accent4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Isosceles Triangle 54"/>
            <p:cNvSpPr/>
            <p:nvPr/>
          </p:nvSpPr>
          <p:spPr>
            <a:xfrm>
              <a:off x="3383280" y="1118296"/>
              <a:ext cx="731520" cy="343020"/>
            </a:xfrm>
            <a:prstGeom prst="triangle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accent4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6" name="Text Box 26"/>
          <p:cNvSpPr txBox="1">
            <a:spLocks noChangeArrowheads="1"/>
          </p:cNvSpPr>
          <p:nvPr/>
        </p:nvSpPr>
        <p:spPr bwMode="auto">
          <a:xfrm>
            <a:off x="6440199" y="4379555"/>
            <a:ext cx="3609282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1600" b="1" dirty="0">
                <a:solidFill>
                  <a:srgbClr val="EA1302"/>
                </a:solidFill>
                <a:latin typeface="Tahoma" panose="020B0604030504040204" pitchFamily="34" charset="0"/>
              </a:rPr>
              <a:t>Scale(0.5,1)</a:t>
            </a:r>
            <a:endParaRPr lang="en-US" altLang="en-US" sz="1600" b="1" dirty="0">
              <a:solidFill>
                <a:srgbClr val="0070C0"/>
              </a:solidFill>
              <a:latin typeface="Tahoma" panose="020B0604030504040204" pitchFamily="34" charset="0"/>
            </a:endParaRPr>
          </a:p>
        </p:txBody>
      </p:sp>
      <p:sp>
        <p:nvSpPr>
          <p:cNvPr id="58" name="Text Box 26"/>
          <p:cNvSpPr txBox="1">
            <a:spLocks noChangeArrowheads="1"/>
          </p:cNvSpPr>
          <p:nvPr/>
        </p:nvSpPr>
        <p:spPr bwMode="auto">
          <a:xfrm>
            <a:off x="6440199" y="4379555"/>
            <a:ext cx="3609282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1600" b="1" dirty="0">
                <a:solidFill>
                  <a:srgbClr val="EA1302"/>
                </a:solidFill>
                <a:latin typeface="Tahoma" panose="020B0604030504040204" pitchFamily="34" charset="0"/>
              </a:rPr>
              <a:t>Scale(0.5,1) -&gt; </a:t>
            </a:r>
            <a:r>
              <a:rPr lang="en-US" altLang="en-US" sz="1600" b="1" dirty="0">
                <a:solidFill>
                  <a:srgbClr val="0070C0"/>
                </a:solidFill>
                <a:latin typeface="Tahoma" panose="020B0604030504040204" pitchFamily="34" charset="0"/>
              </a:rPr>
              <a:t>Translate(5,0)</a:t>
            </a:r>
          </a:p>
        </p:txBody>
      </p:sp>
      <p:sp>
        <p:nvSpPr>
          <p:cNvPr id="59" name="Text Box 26"/>
          <p:cNvSpPr txBox="1">
            <a:spLocks noChangeArrowheads="1"/>
          </p:cNvSpPr>
          <p:nvPr/>
        </p:nvSpPr>
        <p:spPr bwMode="auto">
          <a:xfrm>
            <a:off x="2158236" y="6138297"/>
            <a:ext cx="3609282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1600" b="1" dirty="0">
                <a:solidFill>
                  <a:srgbClr val="FF0000"/>
                </a:solidFill>
                <a:latin typeface="Tahoma" panose="020B0604030504040204" pitchFamily="34" charset="0"/>
              </a:rPr>
              <a:t>Translate(5,0)-&gt;</a:t>
            </a:r>
            <a:endParaRPr lang="en-US" altLang="en-US" sz="1600" b="1" dirty="0">
              <a:solidFill>
                <a:srgbClr val="0070C0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084748"/>
              </p:ext>
            </p:extLst>
          </p:nvPr>
        </p:nvGraphicFramePr>
        <p:xfrm>
          <a:off x="7010400" y="3991610"/>
          <a:ext cx="2468880" cy="21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540140"/>
              </p:ext>
            </p:extLst>
          </p:nvPr>
        </p:nvGraphicFramePr>
        <p:xfrm>
          <a:off x="6621185" y="1911350"/>
          <a:ext cx="27432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2"/>
          <a:srcRect l="5342" t="5922" r="5003" b="6651"/>
          <a:stretch/>
        </p:blipFill>
        <p:spPr>
          <a:xfrm>
            <a:off x="2410495" y="3771971"/>
            <a:ext cx="2590801" cy="2057400"/>
          </a:xfrm>
          <a:prstGeom prst="rect">
            <a:avLst/>
          </a:prstGeom>
        </p:spPr>
      </p:pic>
      <p:grpSp>
        <p:nvGrpSpPr>
          <p:cNvPr id="62" name="Group 61"/>
          <p:cNvGrpSpPr/>
          <p:nvPr/>
        </p:nvGrpSpPr>
        <p:grpSpPr>
          <a:xfrm>
            <a:off x="2947051" y="4642677"/>
            <a:ext cx="548640" cy="914400"/>
            <a:chOff x="3383280" y="1118296"/>
            <a:chExt cx="731520" cy="877751"/>
          </a:xfrm>
        </p:grpSpPr>
        <p:sp>
          <p:nvSpPr>
            <p:cNvPr id="63" name="Rectangle 62"/>
            <p:cNvSpPr/>
            <p:nvPr/>
          </p:nvSpPr>
          <p:spPr>
            <a:xfrm>
              <a:off x="3383280" y="1447407"/>
              <a:ext cx="731520" cy="54864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Isosceles Triangle 63"/>
            <p:cNvSpPr/>
            <p:nvPr/>
          </p:nvSpPr>
          <p:spPr>
            <a:xfrm>
              <a:off x="3383280" y="1118296"/>
              <a:ext cx="731520" cy="34302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/>
          <p:cNvGrpSpPr>
            <a:grpSpLocks/>
          </p:cNvGrpSpPr>
          <p:nvPr/>
        </p:nvGrpSpPr>
        <p:grpSpPr>
          <a:xfrm>
            <a:off x="4311989" y="4642677"/>
            <a:ext cx="548640" cy="914400"/>
            <a:chOff x="3383280" y="1118296"/>
            <a:chExt cx="731520" cy="877751"/>
          </a:xfrm>
        </p:grpSpPr>
        <p:sp>
          <p:nvSpPr>
            <p:cNvPr id="66" name="Rectangle 65"/>
            <p:cNvSpPr/>
            <p:nvPr/>
          </p:nvSpPr>
          <p:spPr>
            <a:xfrm>
              <a:off x="3383280" y="1447407"/>
              <a:ext cx="731520" cy="548640"/>
            </a:xfrm>
            <a:prstGeom prst="rect">
              <a:avLst/>
            </a:prstGeom>
            <a:solidFill>
              <a:srgbClr val="FF5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Isosceles Triangle 66"/>
            <p:cNvSpPr/>
            <p:nvPr/>
          </p:nvSpPr>
          <p:spPr>
            <a:xfrm>
              <a:off x="3383280" y="1118296"/>
              <a:ext cx="731520" cy="343020"/>
            </a:xfrm>
            <a:prstGeom prst="triangle">
              <a:avLst/>
            </a:prstGeom>
            <a:solidFill>
              <a:srgbClr val="FF5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67"/>
          <p:cNvGrpSpPr>
            <a:grpSpLocks/>
          </p:cNvGrpSpPr>
          <p:nvPr/>
        </p:nvGrpSpPr>
        <p:grpSpPr>
          <a:xfrm>
            <a:off x="3358531" y="4642677"/>
            <a:ext cx="274320" cy="914400"/>
            <a:chOff x="3383280" y="1118296"/>
            <a:chExt cx="731520" cy="877751"/>
          </a:xfrm>
        </p:grpSpPr>
        <p:sp>
          <p:nvSpPr>
            <p:cNvPr id="69" name="Rectangle 68"/>
            <p:cNvSpPr/>
            <p:nvPr/>
          </p:nvSpPr>
          <p:spPr>
            <a:xfrm>
              <a:off x="3383280" y="1447407"/>
              <a:ext cx="731520" cy="54864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accent4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Isosceles Triangle 69"/>
            <p:cNvSpPr/>
            <p:nvPr/>
          </p:nvSpPr>
          <p:spPr>
            <a:xfrm>
              <a:off x="3383280" y="1118296"/>
              <a:ext cx="731520" cy="343020"/>
            </a:xfrm>
            <a:prstGeom prst="triangle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accent4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71" name="Table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084748"/>
              </p:ext>
            </p:extLst>
          </p:nvPr>
        </p:nvGraphicFramePr>
        <p:xfrm>
          <a:off x="2526684" y="5854700"/>
          <a:ext cx="2468880" cy="21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2" name="Table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540140"/>
              </p:ext>
            </p:extLst>
          </p:nvPr>
        </p:nvGraphicFramePr>
        <p:xfrm>
          <a:off x="2137469" y="3774440"/>
          <a:ext cx="27432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962878" y="6122908"/>
            <a:ext cx="15921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/>
            <a:r>
              <a:rPr lang="en-US" altLang="en-US" b="1" dirty="0">
                <a:solidFill>
                  <a:srgbClr val="0070C0"/>
                </a:solidFill>
                <a:latin typeface="Tahoma" panose="020B0604030504040204" pitchFamily="34" charset="0"/>
              </a:rPr>
              <a:t>Scale(0.5,1)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2388807" y="3831590"/>
            <a:ext cx="2845749" cy="2011680"/>
            <a:chOff x="-1972992" y="3324559"/>
            <a:chExt cx="2845749" cy="2011680"/>
          </a:xfrm>
        </p:grpSpPr>
        <p:cxnSp>
          <p:nvCxnSpPr>
            <p:cNvPr id="60" name="Straight Arrow Connector 59"/>
            <p:cNvCxnSpPr/>
            <p:nvPr/>
          </p:nvCxnSpPr>
          <p:spPr>
            <a:xfrm>
              <a:off x="-1972992" y="5334000"/>
              <a:ext cx="2845749" cy="0"/>
            </a:xfrm>
            <a:prstGeom prst="straightConnector1">
              <a:avLst/>
            </a:prstGeom>
            <a:ln w="2222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 flipV="1">
              <a:off x="-1965274" y="3324559"/>
              <a:ext cx="0" cy="2011680"/>
            </a:xfrm>
            <a:prstGeom prst="straightConnector1">
              <a:avLst/>
            </a:prstGeom>
            <a:ln w="2222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A1FA899-5CC0-CF67-227D-F03AAFDBD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2283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 animBg="1"/>
      <p:bldP spid="59" grpId="0" animBg="1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Commutativity of Transformation Matrices</a:t>
            </a:r>
            <a:endParaRPr lang="en-US" altLang="en-US" sz="4400" dirty="0"/>
          </a:p>
        </p:txBody>
      </p:sp>
      <p:sp>
        <p:nvSpPr>
          <p:cNvPr id="15386" name="Text Box 24"/>
          <p:cNvSpPr txBox="1">
            <a:spLocks noChangeArrowheads="1"/>
          </p:cNvSpPr>
          <p:nvPr/>
        </p:nvSpPr>
        <p:spPr bwMode="auto">
          <a:xfrm>
            <a:off x="1905000" y="1604666"/>
            <a:ext cx="41910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7813" indent="-277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013" indent="-277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>
                <a:latin typeface="Tahoma" panose="020B0604030504040204" pitchFamily="34" charset="0"/>
              </a:rPr>
              <a:t>Some non-commutative Compositions: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000">
                <a:latin typeface="Tahoma" panose="020B0604030504040204" pitchFamily="34" charset="0"/>
              </a:rPr>
              <a:t>Non-uniform scale, Rotate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000">
                <a:latin typeface="Tahoma" panose="020B0604030504040204" pitchFamily="34" charset="0"/>
              </a:rPr>
              <a:t>Translate, Scale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000">
                <a:latin typeface="Tahoma" panose="020B0604030504040204" pitchFamily="34" charset="0"/>
              </a:rPr>
              <a:t>Rotate, Translate</a:t>
            </a:r>
          </a:p>
        </p:txBody>
      </p:sp>
      <p:sp>
        <p:nvSpPr>
          <p:cNvPr id="15387" name="Text Box 26"/>
          <p:cNvSpPr txBox="1">
            <a:spLocks noChangeArrowheads="1"/>
          </p:cNvSpPr>
          <p:nvPr/>
        </p:nvSpPr>
        <p:spPr bwMode="auto">
          <a:xfrm>
            <a:off x="8839200" y="5410200"/>
            <a:ext cx="140176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1600" b="1">
                <a:solidFill>
                  <a:srgbClr val="EA1302"/>
                </a:solidFill>
                <a:latin typeface="Tahoma" panose="020B0604030504040204" pitchFamily="34" charset="0"/>
              </a:rPr>
              <a:t>Original</a:t>
            </a:r>
          </a:p>
          <a:p>
            <a:pPr algn="r" eaLnBrk="1" hangingPunct="1"/>
            <a:r>
              <a:rPr lang="en-US" altLang="en-US" sz="1600" b="1">
                <a:solidFill>
                  <a:srgbClr val="006600"/>
                </a:solidFill>
                <a:latin typeface="Tahoma" panose="020B0604030504040204" pitchFamily="34" charset="0"/>
              </a:rPr>
              <a:t>Transitional</a:t>
            </a:r>
          </a:p>
          <a:p>
            <a:pPr algn="r" eaLnBrk="1" hangingPunct="1"/>
            <a:r>
              <a:rPr lang="en-US" altLang="en-US" sz="1600" b="1">
                <a:solidFill>
                  <a:srgbClr val="0000FF"/>
                </a:solidFill>
                <a:latin typeface="Tahoma" panose="020B0604030504040204" pitchFamily="34" charset="0"/>
              </a:rPr>
              <a:t>Final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905000" y="1143001"/>
            <a:ext cx="7315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7813" indent="-277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400" dirty="0">
                <a:latin typeface="Tahoma" panose="020B0604030504040204" pitchFamily="34" charset="0"/>
              </a:rPr>
              <a:t>Matrix multiplication is not commutative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43942"/>
          <a:stretch/>
        </p:blipFill>
        <p:spPr>
          <a:xfrm>
            <a:off x="1947424" y="3505201"/>
            <a:ext cx="7044176" cy="3035195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3B09E-360C-9B81-2356-797D0ED32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74111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Commutativity of Transformation Matrices</a:t>
            </a:r>
            <a:endParaRPr lang="en-US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dirty="0">
                <a:latin typeface="Tahoma" panose="020B0604030504040204" pitchFamily="34" charset="0"/>
              </a:rPr>
              <a:t>In general matrix multiplication is not commutative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Tahoma" panose="020B0604030504040204" pitchFamily="34" charset="0"/>
              </a:rPr>
              <a:t>For the following special cases commutativity holds i.e. </a:t>
            </a:r>
            <a:r>
              <a:rPr lang="en-US" altLang="en-US" dirty="0">
                <a:solidFill>
                  <a:srgbClr val="EA1302"/>
                </a:solidFill>
                <a:latin typeface="Tahoma" panose="020B0604030504040204" pitchFamily="34" charset="0"/>
              </a:rPr>
              <a:t>M</a:t>
            </a:r>
            <a:r>
              <a:rPr lang="en-US" altLang="en-US" baseline="-25000" dirty="0">
                <a:solidFill>
                  <a:srgbClr val="EA1302"/>
                </a:solidFill>
                <a:latin typeface="Tahoma" panose="020B0604030504040204" pitchFamily="34" charset="0"/>
              </a:rPr>
              <a:t>1</a:t>
            </a:r>
            <a:r>
              <a:rPr lang="en-US" altLang="en-US" dirty="0">
                <a:solidFill>
                  <a:srgbClr val="EA1302"/>
                </a:solidFill>
                <a:latin typeface="Tahoma" panose="020B0604030504040204" pitchFamily="34" charset="0"/>
              </a:rPr>
              <a:t>.M</a:t>
            </a:r>
            <a:r>
              <a:rPr lang="en-US" altLang="en-US" baseline="-25000" dirty="0">
                <a:solidFill>
                  <a:srgbClr val="EA1302"/>
                </a:solidFill>
                <a:latin typeface="Tahoma" panose="020B0604030504040204" pitchFamily="34" charset="0"/>
              </a:rPr>
              <a:t>2</a:t>
            </a:r>
            <a:r>
              <a:rPr lang="en-US" altLang="en-US" dirty="0">
                <a:solidFill>
                  <a:srgbClr val="EA1302"/>
                </a:solidFill>
                <a:latin typeface="Tahoma" panose="020B0604030504040204" pitchFamily="34" charset="0"/>
              </a:rPr>
              <a:t> = M</a:t>
            </a:r>
            <a:r>
              <a:rPr lang="en-US" altLang="en-US" baseline="-25000" dirty="0">
                <a:solidFill>
                  <a:srgbClr val="EA1302"/>
                </a:solidFill>
                <a:latin typeface="Tahoma" panose="020B0604030504040204" pitchFamily="34" charset="0"/>
              </a:rPr>
              <a:t>2</a:t>
            </a:r>
            <a:r>
              <a:rPr lang="en-US" altLang="en-US" dirty="0">
                <a:solidFill>
                  <a:srgbClr val="EA1302"/>
                </a:solidFill>
                <a:latin typeface="Tahoma" panose="020B0604030504040204" pitchFamily="34" charset="0"/>
              </a:rPr>
              <a:t>.M</a:t>
            </a:r>
            <a:r>
              <a:rPr lang="en-US" altLang="en-US" baseline="-25000" dirty="0">
                <a:solidFill>
                  <a:srgbClr val="EA1302"/>
                </a:solidFill>
                <a:latin typeface="Tahoma" panose="020B0604030504040204" pitchFamily="34" charset="0"/>
              </a:rPr>
              <a:t>1</a:t>
            </a:r>
            <a:endParaRPr lang="en-US" altLang="en-US" dirty="0">
              <a:solidFill>
                <a:srgbClr val="EA1302"/>
              </a:solidFill>
              <a:latin typeface="Tahoma" panose="020B0604030504040204" pitchFamily="34" charset="0"/>
            </a:endParaRPr>
          </a:p>
          <a:p>
            <a:endParaRPr lang="en-US" dirty="0"/>
          </a:p>
        </p:txBody>
      </p:sp>
      <p:graphicFrame>
        <p:nvGraphicFramePr>
          <p:cNvPr id="18436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442304"/>
              </p:ext>
            </p:extLst>
          </p:nvPr>
        </p:nvGraphicFramePr>
        <p:xfrm>
          <a:off x="3962400" y="3276601"/>
          <a:ext cx="4343400" cy="2362199"/>
        </p:xfrm>
        <a:graphic>
          <a:graphicData uri="http://schemas.openxmlformats.org/drawingml/2006/table">
            <a:tbl>
              <a:tblPr/>
              <a:tblGrid>
                <a:gridCol w="24094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88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1302"/>
                          </a:solidFill>
                          <a:effectLst/>
                          <a:latin typeface="Arial" charset="0"/>
                          <a:cs typeface="Arial" charset="0"/>
                        </a:rPr>
                        <a:t>M</a:t>
                      </a:r>
                      <a:r>
                        <a:rPr kumimoji="0" lang="en-US" sz="28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EA1302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EA130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EA1302"/>
                          </a:solidFill>
                          <a:effectLst/>
                          <a:latin typeface="Arial" charset="0"/>
                          <a:cs typeface="Arial" charset="0"/>
                        </a:rPr>
                        <a:t>M</a:t>
                      </a:r>
                      <a:r>
                        <a:rPr kumimoji="0" lang="en-US" sz="2800" b="1" i="0" u="none" strike="noStrike" cap="none" normalizeH="0" baseline="-25000">
                          <a:ln>
                            <a:noFill/>
                          </a:ln>
                          <a:solidFill>
                            <a:srgbClr val="EA1302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EA130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3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Translate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Translate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3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Scale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Scale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3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Rotate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Rotate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3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Uniform Scale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Rotate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92291-852E-3206-9611-70C1F4DEA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433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/>
              <a:t>Associativity of Matrix Multiplication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362200" y="1219201"/>
            <a:ext cx="7366000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US" altLang="en-US" sz="2400">
                <a:latin typeface="Tahoma" panose="020B0604030504040204" pitchFamily="34" charset="0"/>
                <a:cs typeface="Times New Roman" panose="02020603050405020304" pitchFamily="18" charset="0"/>
              </a:rPr>
              <a:t>Create new affine transformations by multiplying sequences of the above basic transformations.</a:t>
            </a:r>
          </a:p>
          <a:p>
            <a:pPr>
              <a:spcBef>
                <a:spcPct val="25000"/>
              </a:spcBef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	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b="1">
                <a:cs typeface="Times New Roman" panose="02020603050405020304" pitchFamily="18" charset="0"/>
              </a:rPr>
              <a:t>CBA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  <a:p>
            <a:pPr>
              <a:spcBef>
                <a:spcPct val="25000"/>
              </a:spcBef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=  ( (</a:t>
            </a:r>
            <a:r>
              <a:rPr lang="en-US" altLang="en-US" sz="2400" b="1">
                <a:cs typeface="Times New Roman" panose="02020603050405020304" pitchFamily="18" charset="0"/>
              </a:rPr>
              <a:t>CB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 b="1">
                <a:cs typeface="Times New Roman" panose="02020603050405020304" pitchFamily="18" charset="0"/>
              </a:rPr>
              <a:t>A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(</a:t>
            </a:r>
            <a:r>
              <a:rPr lang="en-US" altLang="en-US" sz="2400" b="1"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400" b="1">
                <a:cs typeface="Times New Roman" panose="02020603050405020304" pitchFamily="18" charset="0"/>
              </a:rPr>
              <a:t>B A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))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b="1"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400" b="1"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400" b="1">
                <a:cs typeface="Times New Roman" panose="02020603050405020304" pitchFamily="18" charset="0"/>
              </a:rPr>
              <a:t>A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) etc.</a:t>
            </a:r>
          </a:p>
          <a:p>
            <a:pPr>
              <a:spcBef>
                <a:spcPct val="25000"/>
              </a:spcBef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		</a:t>
            </a:r>
            <a:r>
              <a:rPr lang="en-US" altLang="en-US" sz="2400">
                <a:latin typeface="Tahoma" panose="020B0604030504040204" pitchFamily="34" charset="0"/>
                <a:cs typeface="Times New Roman" panose="02020603050405020304" pitchFamily="18" charset="0"/>
              </a:rPr>
              <a:t>matrix multiplication is associative.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2376268" y="3886201"/>
            <a:ext cx="7391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US" altLang="en-US" sz="2400" dirty="0">
                <a:solidFill>
                  <a:srgbClr val="CC33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To transform just a point, better to do</a:t>
            </a:r>
            <a:r>
              <a:rPr lang="en-US" altLang="en-US" sz="240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4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en-US" sz="240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b="1" dirty="0">
                <a:solidFill>
                  <a:srgbClr val="CC3300"/>
                </a:solidFill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b="1" dirty="0">
                <a:solidFill>
                  <a:srgbClr val="CC3300"/>
                </a:solidFill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b="1" dirty="0" err="1">
                <a:solidFill>
                  <a:srgbClr val="CC3300"/>
                </a:solidFill>
                <a:cs typeface="Times New Roman" panose="02020603050405020304" pitchFamily="18" charset="0"/>
              </a:rPr>
              <a:t>A</a:t>
            </a:r>
            <a:r>
              <a:rPr lang="en-US" altLang="en-US" sz="2400" b="1" dirty="0" err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</a:t>
            </a:r>
            <a:endParaRPr lang="en-US" altLang="en-US" sz="2400" i="1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A43FB1-C320-C121-CA33-DF534C41C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autoUpdateAnimBg="0"/>
      <p:bldP spid="19461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/>
              <a:t>Associativity of Matrix Multiplication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362200" y="1295400"/>
            <a:ext cx="7239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US" altLang="en-US" sz="2400">
                <a:latin typeface="Tahoma" panose="020B0604030504040204" pitchFamily="34" charset="0"/>
                <a:cs typeface="Times New Roman" panose="02020603050405020304" pitchFamily="18" charset="0"/>
              </a:rPr>
              <a:t>But to transform many points, best to do  </a:t>
            </a:r>
          </a:p>
          <a:p>
            <a:pPr>
              <a:spcBef>
                <a:spcPct val="25000"/>
              </a:spcBef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en-US" altLang="en-US" sz="2400" b="1">
                <a:cs typeface="Times New Roman" panose="02020603050405020304" pitchFamily="18" charset="0"/>
              </a:rPr>
              <a:t>M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b="1">
                <a:cs typeface="Times New Roman" panose="02020603050405020304" pitchFamily="18" charset="0"/>
              </a:rPr>
              <a:t>CBA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</a:p>
          <a:p>
            <a:pPr>
              <a:spcBef>
                <a:spcPct val="25000"/>
              </a:spcBef>
            </a:pPr>
            <a:r>
              <a:rPr lang="en-US" altLang="en-US" sz="2400">
                <a:latin typeface="Tahoma" panose="020B0604030504040204" pitchFamily="34" charset="0"/>
                <a:cs typeface="Times New Roman" panose="02020603050405020304" pitchFamily="18" charset="0"/>
              </a:rPr>
              <a:t>then do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b="1">
                <a:cs typeface="Times New Roman" panose="02020603050405020304" pitchFamily="18" charset="0"/>
              </a:rPr>
              <a:t>M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</a:t>
            </a:r>
            <a:r>
              <a:rPr lang="en-US" altLang="en-US" sz="2400">
                <a:latin typeface="Tahoma" panose="020B0604030504040204" pitchFamily="34" charset="0"/>
                <a:cs typeface="Times New Roman" panose="02020603050405020304" pitchFamily="18" charset="0"/>
              </a:rPr>
              <a:t>for any point </a:t>
            </a:r>
            <a:r>
              <a:rPr lang="en-US" altLang="en-US" sz="2400" b="1">
                <a:latin typeface="Tahoma" panose="020B0604030504040204" pitchFamily="34" charset="0"/>
                <a:cs typeface="Times New Roman" panose="02020603050405020304" pitchFamily="18" charset="0"/>
              </a:rPr>
              <a:t>p </a:t>
            </a:r>
            <a:r>
              <a:rPr lang="en-US" altLang="en-US" sz="2400">
                <a:latin typeface="Tahoma" panose="020B0604030504040204" pitchFamily="34" charset="0"/>
                <a:cs typeface="Times New Roman" panose="02020603050405020304" pitchFamily="18" charset="0"/>
              </a:rPr>
              <a:t>to be rendered.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2362200" y="3150820"/>
            <a:ext cx="7239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US" altLang="en-US" sz="2400" dirty="0">
                <a:solidFill>
                  <a:srgbClr val="CC33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For geometric pipeline transformation, define </a:t>
            </a:r>
            <a:r>
              <a:rPr lang="en-US" altLang="en-US" sz="2400" b="1" dirty="0">
                <a:solidFill>
                  <a:srgbClr val="CC33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solidFill>
                  <a:srgbClr val="CC33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and set it up with the model-view matrix and apply it to any vertex subsequently defined to its setting.</a:t>
            </a:r>
            <a:endParaRPr lang="en-US" altLang="en-US" sz="2400" i="1" dirty="0">
              <a:solidFill>
                <a:srgbClr val="CC3300"/>
              </a:solidFill>
              <a:latin typeface="Tahoma" panose="020B060403050404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B7B4CC-8AE4-6745-CE55-A90DF23EE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49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autoUpdateAnimBg="0"/>
      <p:bldP spid="19462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General Pivot point, P(h,k), Rotation of </a:t>
            </a:r>
            <a:r>
              <a:rPr lang="en-US" altLang="en-US" sz="2800">
                <a:sym typeface="Symbol" panose="05050102010706020507" pitchFamily="18" charset="2"/>
              </a:rPr>
              <a:t></a:t>
            </a:r>
            <a:r>
              <a:rPr lang="en-US" altLang="en-US" sz="2800"/>
              <a:t> : R</a:t>
            </a:r>
            <a:r>
              <a:rPr lang="en-US" altLang="en-US" sz="2800" baseline="-25000">
                <a:sym typeface="Symbol" panose="05050102010706020507" pitchFamily="18" charset="2"/>
              </a:rPr>
              <a:t>,P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133600" y="3124200"/>
            <a:ext cx="2768600" cy="2971800"/>
            <a:chOff x="192" y="2064"/>
            <a:chExt cx="1744" cy="1872"/>
          </a:xfrm>
        </p:grpSpPr>
        <p:sp>
          <p:nvSpPr>
            <p:cNvPr id="29739" name="Text Box 4"/>
            <p:cNvSpPr txBox="1">
              <a:spLocks noChangeArrowheads="1"/>
            </p:cNvSpPr>
            <p:nvPr/>
          </p:nvSpPr>
          <p:spPr bwMode="auto">
            <a:xfrm>
              <a:off x="480" y="2064"/>
              <a:ext cx="6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400" b="1">
                  <a:latin typeface="Tahoma" panose="020B0604030504040204" pitchFamily="34" charset="0"/>
                </a:rPr>
                <a:t>R</a:t>
              </a:r>
              <a:r>
                <a:rPr lang="en-US" altLang="en-US" sz="2400" b="1" baseline="-25000">
                  <a:latin typeface="Tahoma" panose="020B0604030504040204" pitchFamily="34" charset="0"/>
                  <a:sym typeface="Symbol" panose="05050102010706020507" pitchFamily="18" charset="2"/>
                </a:rPr>
                <a:t></a:t>
              </a:r>
              <a:r>
                <a:rPr lang="en-US" altLang="en-US" sz="2400" b="1" baseline="-25000">
                  <a:latin typeface="Tahoma" panose="020B0604030504040204" pitchFamily="34" charset="0"/>
                </a:rPr>
                <a:t>,P</a:t>
              </a:r>
              <a:r>
                <a:rPr lang="en-US" altLang="en-US" sz="2400" b="1">
                  <a:latin typeface="Tahoma" panose="020B0604030504040204" pitchFamily="34" charset="0"/>
                </a:rPr>
                <a:t>=</a:t>
              </a:r>
            </a:p>
          </p:txBody>
        </p:sp>
        <p:grpSp>
          <p:nvGrpSpPr>
            <p:cNvPr id="29740" name="Group 5"/>
            <p:cNvGrpSpPr>
              <a:grpSpLocks/>
            </p:cNvGrpSpPr>
            <p:nvPr/>
          </p:nvGrpSpPr>
          <p:grpSpPr bwMode="auto">
            <a:xfrm>
              <a:off x="192" y="2592"/>
              <a:ext cx="1744" cy="1344"/>
              <a:chOff x="672" y="1008"/>
              <a:chExt cx="1744" cy="1344"/>
            </a:xfrm>
          </p:grpSpPr>
          <p:sp>
            <p:nvSpPr>
              <p:cNvPr id="29741" name="Line 6"/>
              <p:cNvSpPr>
                <a:spLocks noChangeShapeType="1"/>
              </p:cNvSpPr>
              <p:nvPr/>
            </p:nvSpPr>
            <p:spPr bwMode="auto">
              <a:xfrm>
                <a:off x="672" y="2352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742" name="Line 7"/>
              <p:cNvSpPr>
                <a:spLocks noChangeShapeType="1"/>
              </p:cNvSpPr>
              <p:nvPr/>
            </p:nvSpPr>
            <p:spPr bwMode="auto">
              <a:xfrm flipV="1">
                <a:off x="672" y="1008"/>
                <a:ext cx="0" cy="13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743" name="Oval 8"/>
              <p:cNvSpPr>
                <a:spLocks noChangeArrowheads="1"/>
              </p:cNvSpPr>
              <p:nvPr/>
            </p:nvSpPr>
            <p:spPr bwMode="auto">
              <a:xfrm>
                <a:off x="1632" y="1200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9744" name="Oval 9"/>
              <p:cNvSpPr>
                <a:spLocks noChangeArrowheads="1"/>
              </p:cNvSpPr>
              <p:nvPr/>
            </p:nvSpPr>
            <p:spPr bwMode="auto">
              <a:xfrm>
                <a:off x="1296" y="182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9745" name="Text Box 10"/>
              <p:cNvSpPr txBox="1">
                <a:spLocks noChangeArrowheads="1"/>
              </p:cNvSpPr>
              <p:nvPr/>
            </p:nvSpPr>
            <p:spPr bwMode="auto">
              <a:xfrm>
                <a:off x="1776" y="1104"/>
                <a:ext cx="6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Q(x,y)</a:t>
                </a:r>
              </a:p>
            </p:txBody>
          </p:sp>
          <p:sp>
            <p:nvSpPr>
              <p:cNvPr id="29746" name="Text Box 11"/>
              <p:cNvSpPr txBox="1">
                <a:spLocks noChangeArrowheads="1"/>
              </p:cNvSpPr>
              <p:nvPr/>
            </p:nvSpPr>
            <p:spPr bwMode="auto">
              <a:xfrm>
                <a:off x="1440" y="1728"/>
                <a:ext cx="62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P(h,k)</a:t>
                </a:r>
              </a:p>
            </p:txBody>
          </p:sp>
          <p:cxnSp>
            <p:nvCxnSpPr>
              <p:cNvPr id="29747" name="AutoShape 12"/>
              <p:cNvCxnSpPr>
                <a:cxnSpLocks noChangeShapeType="1"/>
                <a:stCxn id="29744" idx="7"/>
                <a:endCxn id="29743" idx="3"/>
              </p:cNvCxnSpPr>
              <p:nvPr/>
            </p:nvCxnSpPr>
            <p:spPr bwMode="auto">
              <a:xfrm flipV="1">
                <a:off x="1378" y="1282"/>
                <a:ext cx="268" cy="55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590801" y="1219200"/>
            <a:ext cx="5006975" cy="5257800"/>
            <a:chOff x="480" y="864"/>
            <a:chExt cx="3154" cy="3312"/>
          </a:xfrm>
        </p:grpSpPr>
        <p:sp>
          <p:nvSpPr>
            <p:cNvPr id="29728" name="Text Box 14"/>
            <p:cNvSpPr txBox="1">
              <a:spLocks noChangeArrowheads="1"/>
            </p:cNvSpPr>
            <p:nvPr/>
          </p:nvSpPr>
          <p:spPr bwMode="auto">
            <a:xfrm>
              <a:off x="480" y="864"/>
              <a:ext cx="29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400" b="1">
                  <a:latin typeface="Tahoma" panose="020B0604030504040204" pitchFamily="34" charset="0"/>
                </a:rPr>
                <a:t>Step 1:</a:t>
              </a:r>
              <a:r>
                <a:rPr lang="en-US" altLang="en-US" sz="2400">
                  <a:latin typeface="Tahoma" panose="020B0604030504040204" pitchFamily="34" charset="0"/>
                </a:rPr>
                <a:t> Translate P(h,k) to origin</a:t>
              </a:r>
            </a:p>
          </p:txBody>
        </p:sp>
        <p:sp>
          <p:nvSpPr>
            <p:cNvPr id="29729" name="Text Box 15"/>
            <p:cNvSpPr txBox="1">
              <a:spLocks noChangeArrowheads="1"/>
            </p:cNvSpPr>
            <p:nvPr/>
          </p:nvSpPr>
          <p:spPr bwMode="auto">
            <a:xfrm>
              <a:off x="2400" y="2064"/>
              <a:ext cx="9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400" b="1">
                  <a:latin typeface="Tahoma" panose="020B0604030504040204" pitchFamily="34" charset="0"/>
                </a:rPr>
                <a:t>T(-h ,-k)</a:t>
              </a:r>
            </a:p>
          </p:txBody>
        </p:sp>
        <p:grpSp>
          <p:nvGrpSpPr>
            <p:cNvPr id="29730" name="Group 16"/>
            <p:cNvGrpSpPr>
              <a:grpSpLocks/>
            </p:cNvGrpSpPr>
            <p:nvPr/>
          </p:nvGrpSpPr>
          <p:grpSpPr bwMode="auto">
            <a:xfrm>
              <a:off x="2064" y="2592"/>
              <a:ext cx="1570" cy="1584"/>
              <a:chOff x="3038" y="672"/>
              <a:chExt cx="1570" cy="1584"/>
            </a:xfrm>
          </p:grpSpPr>
          <p:sp>
            <p:nvSpPr>
              <p:cNvPr id="29732" name="Line 17"/>
              <p:cNvSpPr>
                <a:spLocks noChangeShapeType="1"/>
              </p:cNvSpPr>
              <p:nvPr/>
            </p:nvSpPr>
            <p:spPr bwMode="auto">
              <a:xfrm>
                <a:off x="3072" y="2016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733" name="Line 18"/>
              <p:cNvSpPr>
                <a:spLocks noChangeShapeType="1"/>
              </p:cNvSpPr>
              <p:nvPr/>
            </p:nvSpPr>
            <p:spPr bwMode="auto">
              <a:xfrm flipV="1">
                <a:off x="3072" y="672"/>
                <a:ext cx="0" cy="13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734" name="Oval 19"/>
              <p:cNvSpPr>
                <a:spLocks noChangeArrowheads="1"/>
              </p:cNvSpPr>
              <p:nvPr/>
            </p:nvSpPr>
            <p:spPr bwMode="auto">
              <a:xfrm>
                <a:off x="3374" y="1310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9735" name="Oval 20"/>
              <p:cNvSpPr>
                <a:spLocks noChangeArrowheads="1"/>
              </p:cNvSpPr>
              <p:nvPr/>
            </p:nvSpPr>
            <p:spPr bwMode="auto">
              <a:xfrm>
                <a:off x="3038" y="193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9736" name="Text Box 21"/>
              <p:cNvSpPr txBox="1">
                <a:spLocks noChangeArrowheads="1"/>
              </p:cNvSpPr>
              <p:nvPr/>
            </p:nvSpPr>
            <p:spPr bwMode="auto">
              <a:xfrm>
                <a:off x="3518" y="1214"/>
                <a:ext cx="85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Q</a:t>
                </a:r>
                <a:r>
                  <a:rPr lang="en-US" altLang="en-US" sz="2400" b="1" i="1" baseline="30000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1</a:t>
                </a:r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(x</a:t>
                </a:r>
                <a:r>
                  <a:rPr lang="en-US" altLang="en-US" sz="2400" b="1" i="1" baseline="30000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’</a:t>
                </a:r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,y</a:t>
                </a:r>
                <a:r>
                  <a:rPr lang="en-US" altLang="en-US" sz="2400" b="1" i="1" baseline="30000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’</a:t>
                </a:r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)</a:t>
                </a:r>
              </a:p>
            </p:txBody>
          </p:sp>
          <p:sp>
            <p:nvSpPr>
              <p:cNvPr id="29737" name="Text Box 22"/>
              <p:cNvSpPr txBox="1">
                <a:spLocks noChangeArrowheads="1"/>
              </p:cNvSpPr>
              <p:nvPr/>
            </p:nvSpPr>
            <p:spPr bwMode="auto">
              <a:xfrm>
                <a:off x="3116" y="1968"/>
                <a:ext cx="699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P</a:t>
                </a:r>
                <a:r>
                  <a:rPr lang="en-US" altLang="en-US" sz="2400" b="1" i="1" baseline="30000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1</a:t>
                </a:r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 (0,0)</a:t>
                </a:r>
              </a:p>
            </p:txBody>
          </p:sp>
          <p:cxnSp>
            <p:nvCxnSpPr>
              <p:cNvPr id="29738" name="AutoShape 23"/>
              <p:cNvCxnSpPr>
                <a:cxnSpLocks noChangeShapeType="1"/>
                <a:stCxn id="29735" idx="7"/>
                <a:endCxn id="29734" idx="3"/>
              </p:cNvCxnSpPr>
              <p:nvPr/>
            </p:nvCxnSpPr>
            <p:spPr bwMode="auto">
              <a:xfrm flipV="1">
                <a:off x="3120" y="1392"/>
                <a:ext cx="268" cy="55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0504" name="AutoShape 24"/>
            <p:cNvSpPr>
              <a:spLocks noChangeArrowheads="1"/>
            </p:cNvSpPr>
            <p:nvPr/>
          </p:nvSpPr>
          <p:spPr bwMode="auto">
            <a:xfrm>
              <a:off x="1728" y="3264"/>
              <a:ext cx="240" cy="384"/>
            </a:xfrm>
            <a:prstGeom prst="right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2590800" y="1828800"/>
            <a:ext cx="7696200" cy="4648200"/>
            <a:chOff x="480" y="1248"/>
            <a:chExt cx="4848" cy="2928"/>
          </a:xfrm>
        </p:grpSpPr>
        <p:sp>
          <p:nvSpPr>
            <p:cNvPr id="29716" name="Text Box 26"/>
            <p:cNvSpPr txBox="1">
              <a:spLocks noChangeArrowheads="1"/>
            </p:cNvSpPr>
            <p:nvPr/>
          </p:nvSpPr>
          <p:spPr bwMode="auto">
            <a:xfrm>
              <a:off x="480" y="1248"/>
              <a:ext cx="27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400" b="1" dirty="0">
                  <a:latin typeface="Tahoma" panose="020B0604030504040204" pitchFamily="34" charset="0"/>
                </a:rPr>
                <a:t>Step 2:</a:t>
              </a:r>
              <a:r>
                <a:rPr lang="en-US" altLang="en-US" sz="2400" dirty="0">
                  <a:latin typeface="Tahoma" panose="020B0604030504040204" pitchFamily="34" charset="0"/>
                </a:rPr>
                <a:t> Rotate </a:t>
              </a:r>
              <a:r>
                <a:rPr lang="en-US" altLang="en-US" sz="2400" dirty="0">
                  <a:latin typeface="Tahoma" panose="020B0604030504040204" pitchFamily="34" charset="0"/>
                  <a:sym typeface="Symbol" panose="05050102010706020507" pitchFamily="18" charset="2"/>
                </a:rPr>
                <a:t> </a:t>
              </a:r>
              <a:r>
                <a:rPr lang="en-US" altLang="en-US" sz="2400" dirty="0">
                  <a:latin typeface="Tahoma" panose="020B0604030504040204" pitchFamily="34" charset="0"/>
                </a:rPr>
                <a:t>w.r.t to origin</a:t>
              </a:r>
            </a:p>
          </p:txBody>
        </p:sp>
        <p:sp>
          <p:nvSpPr>
            <p:cNvPr id="29717" name="Text Box 27"/>
            <p:cNvSpPr txBox="1">
              <a:spLocks noChangeArrowheads="1"/>
            </p:cNvSpPr>
            <p:nvPr/>
          </p:nvSpPr>
          <p:spPr bwMode="auto">
            <a:xfrm>
              <a:off x="1968" y="2064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400" b="1">
                  <a:latin typeface="Tahoma" panose="020B0604030504040204" pitchFamily="34" charset="0"/>
                </a:rPr>
                <a:t>R</a:t>
              </a:r>
              <a:r>
                <a:rPr lang="en-US" altLang="en-US" sz="2400" b="1" baseline="-25000">
                  <a:latin typeface="Tahoma" panose="020B0604030504040204" pitchFamily="34" charset="0"/>
                  <a:sym typeface="Symbol" panose="05050102010706020507" pitchFamily="18" charset="2"/>
                </a:rPr>
                <a:t></a:t>
              </a:r>
              <a:r>
                <a:rPr lang="en-US" altLang="en-US" sz="2400" b="1">
                  <a:latin typeface="Tahoma" panose="020B0604030504040204" pitchFamily="34" charset="0"/>
                  <a:sym typeface="Symbol" panose="05050102010706020507" pitchFamily="18" charset="2"/>
                </a:rPr>
                <a:t>*</a:t>
              </a:r>
            </a:p>
          </p:txBody>
        </p:sp>
        <p:grpSp>
          <p:nvGrpSpPr>
            <p:cNvPr id="29718" name="Group 28"/>
            <p:cNvGrpSpPr>
              <a:grpSpLocks/>
            </p:cNvGrpSpPr>
            <p:nvPr/>
          </p:nvGrpSpPr>
          <p:grpSpPr bwMode="auto">
            <a:xfrm>
              <a:off x="3792" y="2592"/>
              <a:ext cx="1536" cy="1584"/>
              <a:chOff x="720" y="2496"/>
              <a:chExt cx="1536" cy="1584"/>
            </a:xfrm>
          </p:grpSpPr>
          <p:sp>
            <p:nvSpPr>
              <p:cNvPr id="29720" name="Line 29"/>
              <p:cNvSpPr>
                <a:spLocks noChangeShapeType="1"/>
              </p:cNvSpPr>
              <p:nvPr/>
            </p:nvSpPr>
            <p:spPr bwMode="auto">
              <a:xfrm>
                <a:off x="720" y="3840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721" name="Line 30"/>
              <p:cNvSpPr>
                <a:spLocks noChangeShapeType="1"/>
              </p:cNvSpPr>
              <p:nvPr/>
            </p:nvSpPr>
            <p:spPr bwMode="auto">
              <a:xfrm flipV="1">
                <a:off x="720" y="2496"/>
                <a:ext cx="0" cy="13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722" name="Text Box 31"/>
              <p:cNvSpPr txBox="1">
                <a:spLocks noChangeArrowheads="1"/>
              </p:cNvSpPr>
              <p:nvPr/>
            </p:nvSpPr>
            <p:spPr bwMode="auto">
              <a:xfrm>
                <a:off x="1166" y="3038"/>
                <a:ext cx="85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Q</a:t>
                </a:r>
                <a:r>
                  <a:rPr lang="en-US" altLang="en-US" sz="2400" b="1" i="1" baseline="30000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2</a:t>
                </a:r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(x</a:t>
                </a:r>
                <a:r>
                  <a:rPr lang="en-US" altLang="en-US" sz="2400" b="1" i="1" baseline="30000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’’</a:t>
                </a:r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,y</a:t>
                </a:r>
                <a:r>
                  <a:rPr lang="en-US" altLang="en-US" sz="2400" b="1" i="1" baseline="30000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’’</a:t>
                </a:r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)</a:t>
                </a:r>
              </a:p>
            </p:txBody>
          </p:sp>
          <p:sp>
            <p:nvSpPr>
              <p:cNvPr id="29723" name="Text Box 32"/>
              <p:cNvSpPr txBox="1">
                <a:spLocks noChangeArrowheads="1"/>
              </p:cNvSpPr>
              <p:nvPr/>
            </p:nvSpPr>
            <p:spPr bwMode="auto">
              <a:xfrm>
                <a:off x="764" y="3792"/>
                <a:ext cx="7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P</a:t>
                </a:r>
                <a:r>
                  <a:rPr lang="en-US" altLang="en-US" sz="2400" b="1" i="1" baseline="30000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2</a:t>
                </a:r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 (0,0)</a:t>
                </a:r>
              </a:p>
            </p:txBody>
          </p:sp>
          <p:grpSp>
            <p:nvGrpSpPr>
              <p:cNvPr id="29724" name="Group 33"/>
              <p:cNvGrpSpPr>
                <a:grpSpLocks/>
              </p:cNvGrpSpPr>
              <p:nvPr/>
            </p:nvGrpSpPr>
            <p:grpSpPr bwMode="auto">
              <a:xfrm rot="2215844">
                <a:off x="864" y="3312"/>
                <a:ext cx="432" cy="720"/>
                <a:chOff x="686" y="3134"/>
                <a:chExt cx="432" cy="720"/>
              </a:xfrm>
            </p:grpSpPr>
            <p:sp>
              <p:nvSpPr>
                <p:cNvPr id="29725" name="Oval 34"/>
                <p:cNvSpPr>
                  <a:spLocks noChangeArrowheads="1"/>
                </p:cNvSpPr>
                <p:nvPr/>
              </p:nvSpPr>
              <p:spPr bwMode="auto">
                <a:xfrm>
                  <a:off x="1022" y="3134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9726" name="Oval 35"/>
                <p:cNvSpPr>
                  <a:spLocks noChangeArrowheads="1"/>
                </p:cNvSpPr>
                <p:nvPr/>
              </p:nvSpPr>
              <p:spPr bwMode="auto">
                <a:xfrm>
                  <a:off x="686" y="3758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cxnSp>
              <p:nvCxnSpPr>
                <p:cNvPr id="29727" name="AutoShape 36"/>
                <p:cNvCxnSpPr>
                  <a:cxnSpLocks noChangeShapeType="1"/>
                  <a:stCxn id="29726" idx="7"/>
                  <a:endCxn id="29725" idx="3"/>
                </p:cNvCxnSpPr>
                <p:nvPr/>
              </p:nvCxnSpPr>
              <p:spPr bwMode="auto">
                <a:xfrm flipV="1">
                  <a:off x="768" y="3216"/>
                  <a:ext cx="268" cy="556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20517" name="AutoShape 37"/>
            <p:cNvSpPr>
              <a:spLocks noChangeArrowheads="1"/>
            </p:cNvSpPr>
            <p:nvPr/>
          </p:nvSpPr>
          <p:spPr bwMode="auto">
            <a:xfrm>
              <a:off x="3456" y="3264"/>
              <a:ext cx="240" cy="384"/>
            </a:xfrm>
            <a:prstGeom prst="right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2590801" y="1447800"/>
            <a:ext cx="8126413" cy="2895600"/>
            <a:chOff x="480" y="1008"/>
            <a:chExt cx="5119" cy="1824"/>
          </a:xfrm>
        </p:grpSpPr>
        <p:sp>
          <p:nvSpPr>
            <p:cNvPr id="29704" name="Text Box 39"/>
            <p:cNvSpPr txBox="1">
              <a:spLocks noChangeArrowheads="1"/>
            </p:cNvSpPr>
            <p:nvPr/>
          </p:nvSpPr>
          <p:spPr bwMode="auto">
            <a:xfrm>
              <a:off x="480" y="1632"/>
              <a:ext cx="292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400" b="1">
                  <a:latin typeface="Tahoma" panose="020B0604030504040204" pitchFamily="34" charset="0"/>
                </a:rPr>
                <a:t>Step 3:</a:t>
              </a:r>
              <a:r>
                <a:rPr lang="en-US" altLang="en-US" sz="2400">
                  <a:latin typeface="Tahoma" panose="020B0604030504040204" pitchFamily="34" charset="0"/>
                </a:rPr>
                <a:t> Translate (0,0) to P(h,k)</a:t>
              </a:r>
            </a:p>
          </p:txBody>
        </p:sp>
        <p:sp>
          <p:nvSpPr>
            <p:cNvPr id="29705" name="Text Box 40"/>
            <p:cNvSpPr txBox="1">
              <a:spLocks noChangeArrowheads="1"/>
            </p:cNvSpPr>
            <p:nvPr/>
          </p:nvSpPr>
          <p:spPr bwMode="auto">
            <a:xfrm>
              <a:off x="1056" y="2064"/>
              <a:ext cx="10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400" b="1">
                  <a:latin typeface="Tahoma" panose="020B0604030504040204" pitchFamily="34" charset="0"/>
                </a:rPr>
                <a:t>T(h ,k) *</a:t>
              </a:r>
            </a:p>
          </p:txBody>
        </p:sp>
        <p:grpSp>
          <p:nvGrpSpPr>
            <p:cNvPr id="29706" name="Group 41"/>
            <p:cNvGrpSpPr>
              <a:grpSpLocks/>
            </p:cNvGrpSpPr>
            <p:nvPr/>
          </p:nvGrpSpPr>
          <p:grpSpPr bwMode="auto">
            <a:xfrm>
              <a:off x="3600" y="1008"/>
              <a:ext cx="1999" cy="1344"/>
              <a:chOff x="3600" y="1008"/>
              <a:chExt cx="1999" cy="1344"/>
            </a:xfrm>
          </p:grpSpPr>
          <p:sp>
            <p:nvSpPr>
              <p:cNvPr id="29708" name="Line 42"/>
              <p:cNvSpPr>
                <a:spLocks noChangeShapeType="1"/>
              </p:cNvSpPr>
              <p:nvPr/>
            </p:nvSpPr>
            <p:spPr bwMode="auto">
              <a:xfrm>
                <a:off x="3600" y="2352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709" name="Line 43"/>
              <p:cNvSpPr>
                <a:spLocks noChangeShapeType="1"/>
              </p:cNvSpPr>
              <p:nvPr/>
            </p:nvSpPr>
            <p:spPr bwMode="auto">
              <a:xfrm flipV="1">
                <a:off x="3600" y="1008"/>
                <a:ext cx="0" cy="13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710" name="Text Box 44"/>
              <p:cNvSpPr txBox="1">
                <a:spLocks noChangeArrowheads="1"/>
              </p:cNvSpPr>
              <p:nvPr/>
            </p:nvSpPr>
            <p:spPr bwMode="auto">
              <a:xfrm>
                <a:off x="4224" y="1872"/>
                <a:ext cx="85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P</a:t>
                </a:r>
                <a:r>
                  <a:rPr lang="en-US" altLang="en-US" sz="2400" b="1" i="1" baseline="30000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3</a:t>
                </a:r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(h,k)</a:t>
                </a:r>
              </a:p>
            </p:txBody>
          </p:sp>
          <p:grpSp>
            <p:nvGrpSpPr>
              <p:cNvPr id="29711" name="Group 45"/>
              <p:cNvGrpSpPr>
                <a:grpSpLocks/>
              </p:cNvGrpSpPr>
              <p:nvPr/>
            </p:nvGrpSpPr>
            <p:grpSpPr bwMode="auto">
              <a:xfrm rot="2215844">
                <a:off x="4368" y="1344"/>
                <a:ext cx="432" cy="720"/>
                <a:chOff x="686" y="3134"/>
                <a:chExt cx="432" cy="720"/>
              </a:xfrm>
            </p:grpSpPr>
            <p:sp>
              <p:nvSpPr>
                <p:cNvPr id="29713" name="Oval 46"/>
                <p:cNvSpPr>
                  <a:spLocks noChangeArrowheads="1"/>
                </p:cNvSpPr>
                <p:nvPr/>
              </p:nvSpPr>
              <p:spPr bwMode="auto">
                <a:xfrm>
                  <a:off x="1022" y="3134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9714" name="Oval 47"/>
                <p:cNvSpPr>
                  <a:spLocks noChangeArrowheads="1"/>
                </p:cNvSpPr>
                <p:nvPr/>
              </p:nvSpPr>
              <p:spPr bwMode="auto">
                <a:xfrm>
                  <a:off x="686" y="3758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cxnSp>
              <p:nvCxnSpPr>
                <p:cNvPr id="29715" name="AutoShape 48"/>
                <p:cNvCxnSpPr>
                  <a:cxnSpLocks noChangeShapeType="1"/>
                  <a:stCxn id="29714" idx="7"/>
                  <a:endCxn id="29713" idx="3"/>
                </p:cNvCxnSpPr>
                <p:nvPr/>
              </p:nvCxnSpPr>
              <p:spPr bwMode="auto">
                <a:xfrm flipV="1">
                  <a:off x="768" y="3216"/>
                  <a:ext cx="268" cy="556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9712" name="Text Box 49"/>
              <p:cNvSpPr txBox="1">
                <a:spLocks noChangeArrowheads="1"/>
              </p:cNvSpPr>
              <p:nvPr/>
            </p:nvSpPr>
            <p:spPr bwMode="auto">
              <a:xfrm>
                <a:off x="4159" y="1200"/>
                <a:ext cx="1440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Q</a:t>
                </a:r>
                <a:r>
                  <a:rPr lang="en-US" altLang="en-US" sz="2400" b="1" i="1" baseline="30000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3</a:t>
                </a:r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(x</a:t>
                </a:r>
                <a:r>
                  <a:rPr lang="en-US" altLang="en-US" sz="2400" b="1" i="1" baseline="30000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’’</a:t>
                </a:r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+h, y</a:t>
                </a:r>
                <a:r>
                  <a:rPr lang="en-US" altLang="en-US" sz="2400" b="1" i="1" baseline="30000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’’ </a:t>
                </a:r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+k)</a:t>
                </a:r>
              </a:p>
            </p:txBody>
          </p:sp>
        </p:grpSp>
        <p:sp>
          <p:nvSpPr>
            <p:cNvPr id="20530" name="AutoShape 50"/>
            <p:cNvSpPr>
              <a:spLocks noChangeArrowheads="1"/>
            </p:cNvSpPr>
            <p:nvPr/>
          </p:nvSpPr>
          <p:spPr bwMode="auto">
            <a:xfrm>
              <a:off x="4560" y="2496"/>
              <a:ext cx="336" cy="336"/>
            </a:xfrm>
            <a:prstGeom prst="up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C4059C5-8FE7-2F13-DFE0-CD555D806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AutoShap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General Pivot point, P(h,k), Rotation of </a:t>
            </a:r>
            <a:r>
              <a:rPr lang="en-US" altLang="en-US" sz="2800">
                <a:sym typeface="Symbol" panose="05050102010706020507" pitchFamily="18" charset="2"/>
              </a:rPr>
              <a:t></a:t>
            </a:r>
            <a:r>
              <a:rPr lang="en-US" altLang="en-US" sz="2800"/>
              <a:t> : R</a:t>
            </a:r>
            <a:r>
              <a:rPr lang="en-US" altLang="en-US" sz="2800" baseline="-25000">
                <a:sym typeface="Symbol" panose="05050102010706020507" pitchFamily="18" charset="2"/>
              </a:rPr>
              <a:t>,P</a:t>
            </a:r>
          </a:p>
        </p:txBody>
      </p:sp>
      <p:graphicFrame>
        <p:nvGraphicFramePr>
          <p:cNvPr id="16387" name="Object 7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72138200"/>
              </p:ext>
            </p:extLst>
          </p:nvPr>
        </p:nvGraphicFramePr>
        <p:xfrm>
          <a:off x="1600200" y="1196728"/>
          <a:ext cx="6383945" cy="5000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047760" imgH="2387520" progId="Equation.3">
                  <p:embed/>
                </p:oleObj>
              </mc:Choice>
              <mc:Fallback>
                <p:oleObj name="Equation" r:id="rId2" imgW="3047760" imgH="238752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196728"/>
                        <a:ext cx="6383945" cy="50007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491AF6-03D7-C369-1D86-C3BA08F23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AutoShap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/>
              <a:t>Example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5776" y="1152526"/>
            <a:ext cx="8455025" cy="828675"/>
          </a:xfrm>
        </p:spPr>
        <p:txBody>
          <a:bodyPr/>
          <a:lstStyle/>
          <a:p>
            <a:pPr eaLnBrk="1" hangingPunct="1"/>
            <a:r>
              <a:rPr lang="en-US" altLang="en-US"/>
              <a:t>Rotate the point P(4,5) 45</a:t>
            </a:r>
            <a:r>
              <a:rPr lang="en-US" altLang="en-US">
                <a:sym typeface="Symbol" panose="05050102010706020507" pitchFamily="18" charset="2"/>
              </a:rPr>
              <a:t> about the point A(1,1)</a:t>
            </a:r>
          </a:p>
        </p:txBody>
      </p:sp>
      <p:graphicFrame>
        <p:nvGraphicFramePr>
          <p:cNvPr id="1741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828800" y="1976438"/>
          <a:ext cx="8839200" cy="427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879880" imgH="2844720" progId="Equation.3">
                  <p:embed/>
                </p:oleObj>
              </mc:Choice>
              <mc:Fallback>
                <p:oleObj name="Equation" r:id="rId2" imgW="5879880" imgH="28447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976438"/>
                        <a:ext cx="8839200" cy="427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6867ED-F044-35A9-437A-E99A0CFFD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Amartya kundu Durjoy, Lecturer, CSE</a:t>
            </a:r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812999" y="1175801"/>
            <a:ext cx="8683625" cy="1338800"/>
          </a:xfrm>
        </p:spPr>
        <p:txBody>
          <a:bodyPr/>
          <a:lstStyle/>
          <a:p>
            <a:r>
              <a:rPr lang="en-US" dirty="0"/>
              <a:t>Rotate the triangle keeping the center fixed</a:t>
            </a:r>
          </a:p>
          <a:p>
            <a:pPr lvl="1"/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4419600" y="2667000"/>
            <a:ext cx="0" cy="2971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429000" y="4724400"/>
            <a:ext cx="441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5029201" y="2667001"/>
            <a:ext cx="1904999" cy="1871589"/>
          </a:xfrm>
          <a:prstGeom prst="triangle">
            <a:avLst>
              <a:gd name="adj" fmla="val 492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 rot="-2700000">
            <a:off x="4802327" y="2761632"/>
            <a:ext cx="1904999" cy="1871589"/>
            <a:chOff x="3505200" y="2667000"/>
            <a:chExt cx="1904999" cy="1871589"/>
          </a:xfrm>
        </p:grpSpPr>
        <p:grpSp>
          <p:nvGrpSpPr>
            <p:cNvPr id="25" name="Group 24"/>
            <p:cNvGrpSpPr/>
            <p:nvPr/>
          </p:nvGrpSpPr>
          <p:grpSpPr>
            <a:xfrm>
              <a:off x="3505200" y="2667000"/>
              <a:ext cx="1904999" cy="1871589"/>
              <a:chOff x="3505200" y="2667000"/>
              <a:chExt cx="1904999" cy="1871589"/>
            </a:xfrm>
          </p:grpSpPr>
          <p:sp>
            <p:nvSpPr>
              <p:cNvPr id="27" name="Isosceles Triangle 26"/>
              <p:cNvSpPr/>
              <p:nvPr/>
            </p:nvSpPr>
            <p:spPr>
              <a:xfrm>
                <a:off x="3505200" y="2667000"/>
                <a:ext cx="1904999" cy="1871589"/>
              </a:xfrm>
              <a:prstGeom prst="triangle">
                <a:avLst>
                  <a:gd name="adj" fmla="val 49262"/>
                </a:avLst>
              </a:prstGeom>
              <a:solidFill>
                <a:schemeClr val="accent1">
                  <a:alpha val="37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" name="Straight Connector 27"/>
              <p:cNvCxnSpPr>
                <a:stCxn id="27" idx="0"/>
                <a:endCxn id="27" idx="3"/>
              </p:cNvCxnSpPr>
              <p:nvPr/>
            </p:nvCxnSpPr>
            <p:spPr>
              <a:xfrm>
                <a:off x="4443641" y="2667000"/>
                <a:ext cx="0" cy="1871589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>
                <a:stCxn id="27" idx="1"/>
                <a:endCxn id="27" idx="4"/>
              </p:cNvCxnSpPr>
              <p:nvPr/>
            </p:nvCxnSpPr>
            <p:spPr>
              <a:xfrm>
                <a:off x="3974420" y="3602795"/>
                <a:ext cx="1435779" cy="9357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>
                <a:stCxn id="27" idx="5"/>
                <a:endCxn id="27" idx="2"/>
              </p:cNvCxnSpPr>
              <p:nvPr/>
            </p:nvCxnSpPr>
            <p:spPr>
              <a:xfrm flipH="1">
                <a:off x="3505200" y="3602795"/>
                <a:ext cx="1421720" cy="935794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Oval 25"/>
            <p:cNvSpPr/>
            <p:nvPr/>
          </p:nvSpPr>
          <p:spPr>
            <a:xfrm>
              <a:off x="4404360" y="3886200"/>
              <a:ext cx="91440" cy="91440"/>
            </a:xfrm>
            <a:prstGeom prst="ellipse">
              <a:avLst/>
            </a:prstGeom>
            <a:solidFill>
              <a:srgbClr val="0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029201" y="2667001"/>
            <a:ext cx="1904999" cy="1871589"/>
            <a:chOff x="3505200" y="2667000"/>
            <a:chExt cx="1904999" cy="1871589"/>
          </a:xfrm>
        </p:grpSpPr>
        <p:sp>
          <p:nvSpPr>
            <p:cNvPr id="22" name="Oval 21"/>
            <p:cNvSpPr/>
            <p:nvPr/>
          </p:nvSpPr>
          <p:spPr>
            <a:xfrm>
              <a:off x="4404360" y="3886200"/>
              <a:ext cx="91440" cy="91440"/>
            </a:xfrm>
            <a:prstGeom prst="ellipse">
              <a:avLst/>
            </a:prstGeom>
            <a:solidFill>
              <a:srgbClr val="0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3505200" y="2667000"/>
              <a:ext cx="1904999" cy="1871589"/>
              <a:chOff x="3505200" y="2667000"/>
              <a:chExt cx="1904999" cy="1871589"/>
            </a:xfrm>
          </p:grpSpPr>
          <p:cxnSp>
            <p:nvCxnSpPr>
              <p:cNvPr id="31" name="Straight Connector 30"/>
              <p:cNvCxnSpPr>
                <a:stCxn id="12" idx="0"/>
                <a:endCxn id="12" idx="3"/>
              </p:cNvCxnSpPr>
              <p:nvPr/>
            </p:nvCxnSpPr>
            <p:spPr>
              <a:xfrm>
                <a:off x="4443641" y="2667000"/>
                <a:ext cx="0" cy="1871589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>
                <a:stCxn id="12" idx="1"/>
                <a:endCxn id="12" idx="4"/>
              </p:cNvCxnSpPr>
              <p:nvPr/>
            </p:nvCxnSpPr>
            <p:spPr>
              <a:xfrm>
                <a:off x="3974420" y="3602795"/>
                <a:ext cx="1435779" cy="9357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>
                <a:stCxn id="12" idx="5"/>
                <a:endCxn id="12" idx="2"/>
              </p:cNvCxnSpPr>
              <p:nvPr/>
            </p:nvCxnSpPr>
            <p:spPr>
              <a:xfrm flipH="1">
                <a:off x="3505200" y="3602795"/>
                <a:ext cx="1421720" cy="935794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C23798-56FD-710C-30CB-871E2FAE9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270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Fixed point P(h,k) Scaling :  S</a:t>
            </a:r>
            <a:r>
              <a:rPr lang="en-US" altLang="en-US" baseline="-25000"/>
              <a:t>sx,sy,p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3200400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</a:rPr>
              <a:t>T(-h ,-k)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5181600" y="3200400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</a:rPr>
              <a:t>S(s</a:t>
            </a:r>
            <a:r>
              <a:rPr lang="en-US" altLang="en-US" sz="2400" b="1" baseline="-25000">
                <a:latin typeface="Tahoma" panose="020B0604030504040204" pitchFamily="34" charset="0"/>
              </a:rPr>
              <a:t>x</a:t>
            </a:r>
            <a:r>
              <a:rPr lang="en-US" altLang="en-US" sz="2400" b="1">
                <a:latin typeface="Tahoma" panose="020B0604030504040204" pitchFamily="34" charset="0"/>
              </a:rPr>
              <a:t>,s</a:t>
            </a:r>
            <a:r>
              <a:rPr lang="en-US" altLang="en-US" sz="2400" b="1" baseline="-25000">
                <a:latin typeface="Tahoma" panose="020B0604030504040204" pitchFamily="34" charset="0"/>
              </a:rPr>
              <a:t>y</a:t>
            </a:r>
            <a:r>
              <a:rPr lang="en-US" altLang="en-US" sz="2400" b="1">
                <a:latin typeface="Tahoma" panose="020B0604030504040204" pitchFamily="34" charset="0"/>
              </a:rPr>
              <a:t>)</a:t>
            </a:r>
            <a:r>
              <a:rPr lang="en-US" altLang="en-US" sz="2400" b="1">
                <a:latin typeface="Tahoma" panose="020B0604030504040204" pitchFamily="34" charset="0"/>
                <a:sym typeface="Symbol" panose="05050102010706020507" pitchFamily="18" charset="2"/>
              </a:rPr>
              <a:t>*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3733800" y="3200400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</a:rPr>
              <a:t>T(h ,k) *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362200" y="3124200"/>
            <a:ext cx="2438400" cy="3352800"/>
            <a:chOff x="192" y="2016"/>
            <a:chExt cx="1536" cy="2112"/>
          </a:xfrm>
        </p:grpSpPr>
        <p:sp>
          <p:nvSpPr>
            <p:cNvPr id="30762" name="Text Box 7"/>
            <p:cNvSpPr txBox="1">
              <a:spLocks noChangeArrowheads="1"/>
            </p:cNvSpPr>
            <p:nvPr/>
          </p:nvSpPr>
          <p:spPr bwMode="auto">
            <a:xfrm>
              <a:off x="288" y="2016"/>
              <a:ext cx="9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400" b="1">
                  <a:latin typeface="Tahoma" panose="020B0604030504040204" pitchFamily="34" charset="0"/>
                  <a:sym typeface="Symbol" panose="05050102010706020507" pitchFamily="18" charset="2"/>
                </a:rPr>
                <a:t>S</a:t>
              </a:r>
              <a:r>
                <a:rPr lang="en-US" altLang="en-US" sz="2400" b="1" baseline="-25000">
                  <a:latin typeface="Tahoma" panose="020B0604030504040204" pitchFamily="34" charset="0"/>
                  <a:sym typeface="Symbol" panose="05050102010706020507" pitchFamily="18" charset="2"/>
                </a:rPr>
                <a:t>sx</a:t>
              </a:r>
              <a:r>
                <a:rPr lang="en-US" altLang="en-US" sz="2400" b="1" baseline="-25000">
                  <a:latin typeface="Tahoma" panose="020B0604030504040204" pitchFamily="34" charset="0"/>
                </a:rPr>
                <a:t>,sy,P</a:t>
              </a:r>
              <a:r>
                <a:rPr lang="en-US" altLang="en-US" sz="2400" b="1">
                  <a:latin typeface="Tahoma" panose="020B0604030504040204" pitchFamily="34" charset="0"/>
                </a:rPr>
                <a:t>=</a:t>
              </a:r>
            </a:p>
          </p:txBody>
        </p:sp>
        <p:grpSp>
          <p:nvGrpSpPr>
            <p:cNvPr id="30763" name="Group 8"/>
            <p:cNvGrpSpPr>
              <a:grpSpLocks/>
            </p:cNvGrpSpPr>
            <p:nvPr/>
          </p:nvGrpSpPr>
          <p:grpSpPr bwMode="auto">
            <a:xfrm>
              <a:off x="192" y="2688"/>
              <a:ext cx="1536" cy="1440"/>
              <a:chOff x="192" y="2688"/>
              <a:chExt cx="1536" cy="1440"/>
            </a:xfrm>
          </p:grpSpPr>
          <p:sp>
            <p:nvSpPr>
              <p:cNvPr id="30764" name="Line 9"/>
              <p:cNvSpPr>
                <a:spLocks noChangeShapeType="1"/>
              </p:cNvSpPr>
              <p:nvPr/>
            </p:nvSpPr>
            <p:spPr bwMode="auto">
              <a:xfrm>
                <a:off x="192" y="3648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0765" name="Line 10"/>
              <p:cNvSpPr>
                <a:spLocks noChangeShapeType="1"/>
              </p:cNvSpPr>
              <p:nvPr/>
            </p:nvSpPr>
            <p:spPr bwMode="auto">
              <a:xfrm flipV="1">
                <a:off x="192" y="2688"/>
                <a:ext cx="0" cy="9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0766" name="Text Box 11"/>
              <p:cNvSpPr txBox="1">
                <a:spLocks noChangeArrowheads="1"/>
              </p:cNvSpPr>
              <p:nvPr/>
            </p:nvSpPr>
            <p:spPr bwMode="auto">
              <a:xfrm>
                <a:off x="1008" y="2832"/>
                <a:ext cx="48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(4,3)</a:t>
                </a:r>
              </a:p>
            </p:txBody>
          </p:sp>
          <p:sp>
            <p:nvSpPr>
              <p:cNvPr id="30767" name="Text Box 12"/>
              <p:cNvSpPr txBox="1">
                <a:spLocks noChangeArrowheads="1"/>
              </p:cNvSpPr>
              <p:nvPr/>
            </p:nvSpPr>
            <p:spPr bwMode="auto">
              <a:xfrm>
                <a:off x="336" y="3408"/>
                <a:ext cx="45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(1,1)</a:t>
                </a:r>
              </a:p>
            </p:txBody>
          </p:sp>
          <p:sp>
            <p:nvSpPr>
              <p:cNvPr id="21517" name="AutoShape 13"/>
              <p:cNvSpPr>
                <a:spLocks noChangeArrowheads="1"/>
              </p:cNvSpPr>
              <p:nvPr/>
            </p:nvSpPr>
            <p:spPr bwMode="auto">
              <a:xfrm>
                <a:off x="384" y="3072"/>
                <a:ext cx="768" cy="384"/>
              </a:xfrm>
              <a:prstGeom prst="triangle">
                <a:avLst>
                  <a:gd name="adj" fmla="val 100000"/>
                </a:avLst>
              </a:prstGeom>
              <a:gradFill rotWithShape="0">
                <a:gsLst>
                  <a:gs pos="0">
                    <a:schemeClr val="folHlink">
                      <a:gamma/>
                      <a:shade val="46275"/>
                      <a:invGamma/>
                    </a:schemeClr>
                  </a:gs>
                  <a:gs pos="100000">
                    <a:schemeClr val="fol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0769" name="Text Box 14"/>
              <p:cNvSpPr txBox="1">
                <a:spLocks noChangeArrowheads="1"/>
              </p:cNvSpPr>
              <p:nvPr/>
            </p:nvSpPr>
            <p:spPr bwMode="auto">
              <a:xfrm>
                <a:off x="1008" y="3408"/>
                <a:ext cx="62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(4,1)</a:t>
                </a:r>
              </a:p>
            </p:txBody>
          </p:sp>
          <p:sp>
            <p:nvSpPr>
              <p:cNvPr id="30770" name="Text Box 15"/>
              <p:cNvSpPr txBox="1">
                <a:spLocks noChangeArrowheads="1"/>
              </p:cNvSpPr>
              <p:nvPr/>
            </p:nvSpPr>
            <p:spPr bwMode="auto">
              <a:xfrm>
                <a:off x="336" y="3878"/>
                <a:ext cx="129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000" b="1">
                    <a:latin typeface="Tahoma" panose="020B0604030504040204" pitchFamily="34" charset="0"/>
                    <a:sym typeface="Symbol" panose="05050102010706020507" pitchFamily="18" charset="2"/>
                  </a:rPr>
                  <a:t>S</a:t>
                </a:r>
                <a:r>
                  <a:rPr lang="en-US" altLang="en-US" sz="2000" b="1" baseline="-25000">
                    <a:latin typeface="Tahoma" panose="020B0604030504040204" pitchFamily="34" charset="0"/>
                    <a:sym typeface="Symbol" panose="05050102010706020507" pitchFamily="18" charset="2"/>
                  </a:rPr>
                  <a:t>3/2</a:t>
                </a:r>
                <a:r>
                  <a:rPr lang="en-US" altLang="en-US" sz="2000" b="1" baseline="-25000">
                    <a:latin typeface="Tahoma" panose="020B0604030504040204" pitchFamily="34" charset="0"/>
                  </a:rPr>
                  <a:t>,1/2,(1,1)</a:t>
                </a:r>
                <a:endParaRPr lang="en-US" altLang="en-US" sz="2000" b="1"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819400" y="1295400"/>
            <a:ext cx="5029200" cy="5257800"/>
            <a:chOff x="480" y="816"/>
            <a:chExt cx="3168" cy="3312"/>
          </a:xfrm>
        </p:grpSpPr>
        <p:sp>
          <p:nvSpPr>
            <p:cNvPr id="21521" name="AutoShape 17"/>
            <p:cNvSpPr>
              <a:spLocks noChangeArrowheads="1"/>
            </p:cNvSpPr>
            <p:nvPr/>
          </p:nvSpPr>
          <p:spPr bwMode="auto">
            <a:xfrm>
              <a:off x="1728" y="3072"/>
              <a:ext cx="240" cy="384"/>
            </a:xfrm>
            <a:prstGeom prst="right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30753" name="Text Box 18"/>
            <p:cNvSpPr txBox="1">
              <a:spLocks noChangeArrowheads="1"/>
            </p:cNvSpPr>
            <p:nvPr/>
          </p:nvSpPr>
          <p:spPr bwMode="auto">
            <a:xfrm>
              <a:off x="480" y="816"/>
              <a:ext cx="29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400" b="1">
                  <a:latin typeface="Tahoma" panose="020B0604030504040204" pitchFamily="34" charset="0"/>
                </a:rPr>
                <a:t>Step 1:</a:t>
              </a:r>
              <a:r>
                <a:rPr lang="en-US" altLang="en-US" sz="2400">
                  <a:latin typeface="Tahoma" panose="020B0604030504040204" pitchFamily="34" charset="0"/>
                </a:rPr>
                <a:t> Translate P(h,k) to origin</a:t>
              </a:r>
            </a:p>
          </p:txBody>
        </p:sp>
        <p:grpSp>
          <p:nvGrpSpPr>
            <p:cNvPr id="30754" name="Group 19"/>
            <p:cNvGrpSpPr>
              <a:grpSpLocks/>
            </p:cNvGrpSpPr>
            <p:nvPr/>
          </p:nvGrpSpPr>
          <p:grpSpPr bwMode="auto">
            <a:xfrm>
              <a:off x="1942" y="2688"/>
              <a:ext cx="1706" cy="1440"/>
              <a:chOff x="1942" y="2688"/>
              <a:chExt cx="1706" cy="1440"/>
            </a:xfrm>
          </p:grpSpPr>
          <p:sp>
            <p:nvSpPr>
              <p:cNvPr id="30755" name="Line 20"/>
              <p:cNvSpPr>
                <a:spLocks noChangeShapeType="1"/>
              </p:cNvSpPr>
              <p:nvPr/>
            </p:nvSpPr>
            <p:spPr bwMode="auto">
              <a:xfrm>
                <a:off x="2112" y="3648"/>
                <a:ext cx="15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0756" name="Line 21"/>
              <p:cNvSpPr>
                <a:spLocks noChangeShapeType="1"/>
              </p:cNvSpPr>
              <p:nvPr/>
            </p:nvSpPr>
            <p:spPr bwMode="auto">
              <a:xfrm flipV="1">
                <a:off x="2112" y="2688"/>
                <a:ext cx="0" cy="9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0757" name="Text Box 22"/>
              <p:cNvSpPr txBox="1">
                <a:spLocks noChangeArrowheads="1"/>
              </p:cNvSpPr>
              <p:nvPr/>
            </p:nvSpPr>
            <p:spPr bwMode="auto">
              <a:xfrm>
                <a:off x="2688" y="2976"/>
                <a:ext cx="48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(4,2)</a:t>
                </a:r>
              </a:p>
            </p:txBody>
          </p:sp>
          <p:sp>
            <p:nvSpPr>
              <p:cNvPr id="30758" name="Text Box 23"/>
              <p:cNvSpPr txBox="1">
                <a:spLocks noChangeArrowheads="1"/>
              </p:cNvSpPr>
              <p:nvPr/>
            </p:nvSpPr>
            <p:spPr bwMode="auto">
              <a:xfrm>
                <a:off x="1942" y="3600"/>
                <a:ext cx="50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(0,0)</a:t>
                </a:r>
              </a:p>
            </p:txBody>
          </p:sp>
          <p:sp>
            <p:nvSpPr>
              <p:cNvPr id="21528" name="AutoShape 24"/>
              <p:cNvSpPr>
                <a:spLocks noChangeArrowheads="1"/>
              </p:cNvSpPr>
              <p:nvPr/>
            </p:nvSpPr>
            <p:spPr bwMode="auto">
              <a:xfrm>
                <a:off x="2112" y="3264"/>
                <a:ext cx="768" cy="384"/>
              </a:xfrm>
              <a:prstGeom prst="triangle">
                <a:avLst>
                  <a:gd name="adj" fmla="val 100000"/>
                </a:avLst>
              </a:prstGeom>
              <a:gradFill rotWithShape="0">
                <a:gsLst>
                  <a:gs pos="0">
                    <a:schemeClr val="folHlink">
                      <a:gamma/>
                      <a:shade val="46275"/>
                      <a:invGamma/>
                    </a:schemeClr>
                  </a:gs>
                  <a:gs pos="100000">
                    <a:schemeClr val="fol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0760" name="Text Box 25"/>
              <p:cNvSpPr txBox="1">
                <a:spLocks noChangeArrowheads="1"/>
              </p:cNvSpPr>
              <p:nvPr/>
            </p:nvSpPr>
            <p:spPr bwMode="auto">
              <a:xfrm>
                <a:off x="2736" y="3600"/>
                <a:ext cx="62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(4,0)</a:t>
                </a:r>
              </a:p>
            </p:txBody>
          </p:sp>
          <p:sp>
            <p:nvSpPr>
              <p:cNvPr id="30761" name="Text Box 26"/>
              <p:cNvSpPr txBox="1">
                <a:spLocks noChangeArrowheads="1"/>
              </p:cNvSpPr>
              <p:nvPr/>
            </p:nvSpPr>
            <p:spPr bwMode="auto">
              <a:xfrm>
                <a:off x="2160" y="3878"/>
                <a:ext cx="91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000" b="1">
                    <a:latin typeface="Tahoma" panose="020B0604030504040204" pitchFamily="34" charset="0"/>
                    <a:sym typeface="Symbol" panose="05050102010706020507" pitchFamily="18" charset="2"/>
                  </a:rPr>
                  <a:t>T(-1,-1)</a:t>
                </a:r>
                <a:endParaRPr lang="en-US" altLang="en-US" sz="2000" b="1"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2819400" y="1903414"/>
            <a:ext cx="7772400" cy="4649787"/>
            <a:chOff x="480" y="1199"/>
            <a:chExt cx="4896" cy="2929"/>
          </a:xfrm>
        </p:grpSpPr>
        <p:sp>
          <p:nvSpPr>
            <p:cNvPr id="21532" name="AutoShape 28"/>
            <p:cNvSpPr>
              <a:spLocks noChangeArrowheads="1"/>
            </p:cNvSpPr>
            <p:nvPr/>
          </p:nvSpPr>
          <p:spPr bwMode="auto">
            <a:xfrm>
              <a:off x="3456" y="3072"/>
              <a:ext cx="240" cy="384"/>
            </a:xfrm>
            <a:prstGeom prst="right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30743" name="Text Box 29"/>
            <p:cNvSpPr txBox="1">
              <a:spLocks noChangeArrowheads="1"/>
            </p:cNvSpPr>
            <p:nvPr/>
          </p:nvSpPr>
          <p:spPr bwMode="auto">
            <a:xfrm>
              <a:off x="480" y="1199"/>
              <a:ext cx="296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400" b="1">
                  <a:latin typeface="Tahoma" panose="020B0604030504040204" pitchFamily="34" charset="0"/>
                </a:rPr>
                <a:t>Step 2:</a:t>
              </a:r>
              <a:r>
                <a:rPr lang="en-US" altLang="en-US" sz="2400">
                  <a:latin typeface="Tahoma" panose="020B0604030504040204" pitchFamily="34" charset="0"/>
                </a:rPr>
                <a:t> Scale S(s</a:t>
              </a:r>
              <a:r>
                <a:rPr lang="en-US" altLang="en-US" sz="2400" baseline="-25000">
                  <a:latin typeface="Tahoma" panose="020B0604030504040204" pitchFamily="34" charset="0"/>
                </a:rPr>
                <a:t>x</a:t>
              </a:r>
              <a:r>
                <a:rPr lang="en-US" altLang="en-US" sz="2400">
                  <a:latin typeface="Tahoma" panose="020B0604030504040204" pitchFamily="34" charset="0"/>
                </a:rPr>
                <a:t>,s</a:t>
              </a:r>
              <a:r>
                <a:rPr lang="en-US" altLang="en-US" sz="2400" baseline="-25000">
                  <a:latin typeface="Tahoma" panose="020B0604030504040204" pitchFamily="34" charset="0"/>
                </a:rPr>
                <a:t>y</a:t>
              </a:r>
              <a:r>
                <a:rPr lang="en-US" altLang="en-US" sz="2400">
                  <a:latin typeface="Tahoma" panose="020B0604030504040204" pitchFamily="34" charset="0"/>
                </a:rPr>
                <a:t>) w.r.t origin</a:t>
              </a:r>
            </a:p>
          </p:txBody>
        </p:sp>
        <p:grpSp>
          <p:nvGrpSpPr>
            <p:cNvPr id="30744" name="Group 30"/>
            <p:cNvGrpSpPr>
              <a:grpSpLocks/>
            </p:cNvGrpSpPr>
            <p:nvPr/>
          </p:nvGrpSpPr>
          <p:grpSpPr bwMode="auto">
            <a:xfrm>
              <a:off x="3744" y="2688"/>
              <a:ext cx="1632" cy="1440"/>
              <a:chOff x="3744" y="2688"/>
              <a:chExt cx="1632" cy="1440"/>
            </a:xfrm>
          </p:grpSpPr>
          <p:sp>
            <p:nvSpPr>
              <p:cNvPr id="30745" name="Line 31"/>
              <p:cNvSpPr>
                <a:spLocks noChangeShapeType="1"/>
              </p:cNvSpPr>
              <p:nvPr/>
            </p:nvSpPr>
            <p:spPr bwMode="auto">
              <a:xfrm>
                <a:off x="3840" y="3648"/>
                <a:ext cx="15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0746" name="Line 32"/>
              <p:cNvSpPr>
                <a:spLocks noChangeShapeType="1"/>
              </p:cNvSpPr>
              <p:nvPr/>
            </p:nvSpPr>
            <p:spPr bwMode="auto">
              <a:xfrm flipV="1">
                <a:off x="3840" y="2688"/>
                <a:ext cx="0" cy="9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0747" name="Text Box 33"/>
              <p:cNvSpPr txBox="1">
                <a:spLocks noChangeArrowheads="1"/>
              </p:cNvSpPr>
              <p:nvPr/>
            </p:nvSpPr>
            <p:spPr bwMode="auto">
              <a:xfrm>
                <a:off x="4752" y="3168"/>
                <a:ext cx="46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(6,1)</a:t>
                </a:r>
              </a:p>
            </p:txBody>
          </p:sp>
          <p:sp>
            <p:nvSpPr>
              <p:cNvPr id="21538" name="AutoShape 34"/>
              <p:cNvSpPr>
                <a:spLocks noChangeArrowheads="1"/>
              </p:cNvSpPr>
              <p:nvPr/>
            </p:nvSpPr>
            <p:spPr bwMode="auto">
              <a:xfrm>
                <a:off x="3840" y="3456"/>
                <a:ext cx="1200" cy="192"/>
              </a:xfrm>
              <a:prstGeom prst="triangle">
                <a:avLst>
                  <a:gd name="adj" fmla="val 100000"/>
                </a:avLst>
              </a:prstGeom>
              <a:gradFill rotWithShape="0">
                <a:gsLst>
                  <a:gs pos="0">
                    <a:schemeClr val="folHlink">
                      <a:gamma/>
                      <a:shade val="46275"/>
                      <a:invGamma/>
                    </a:schemeClr>
                  </a:gs>
                  <a:gs pos="100000">
                    <a:schemeClr val="fol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0749" name="Text Box 35"/>
              <p:cNvSpPr txBox="1">
                <a:spLocks noChangeArrowheads="1"/>
              </p:cNvSpPr>
              <p:nvPr/>
            </p:nvSpPr>
            <p:spPr bwMode="auto">
              <a:xfrm>
                <a:off x="4752" y="3600"/>
                <a:ext cx="62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(6,0)</a:t>
                </a:r>
              </a:p>
            </p:txBody>
          </p:sp>
          <p:sp>
            <p:nvSpPr>
              <p:cNvPr id="30750" name="Text Box 36"/>
              <p:cNvSpPr txBox="1">
                <a:spLocks noChangeArrowheads="1"/>
              </p:cNvSpPr>
              <p:nvPr/>
            </p:nvSpPr>
            <p:spPr bwMode="auto">
              <a:xfrm>
                <a:off x="3744" y="3600"/>
                <a:ext cx="50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0066"/>
                    </a:solidFill>
                    <a:latin typeface="Garamond" panose="02020404030301010803" pitchFamily="18" charset="0"/>
                  </a:rPr>
                  <a:t>(0,0)</a:t>
                </a:r>
              </a:p>
            </p:txBody>
          </p:sp>
          <p:sp>
            <p:nvSpPr>
              <p:cNvPr id="30751" name="Text Box 37"/>
              <p:cNvSpPr txBox="1">
                <a:spLocks noChangeArrowheads="1"/>
              </p:cNvSpPr>
              <p:nvPr/>
            </p:nvSpPr>
            <p:spPr bwMode="auto">
              <a:xfrm>
                <a:off x="4080" y="3878"/>
                <a:ext cx="110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000" b="1">
                    <a:latin typeface="Tahoma" panose="020B0604030504040204" pitchFamily="34" charset="0"/>
                    <a:sym typeface="Symbol" panose="05050102010706020507" pitchFamily="18" charset="2"/>
                  </a:rPr>
                  <a:t>S(3/2,1/2)</a:t>
                </a:r>
                <a:endParaRPr lang="en-US" altLang="en-US" sz="2000" b="1"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2819400" y="1828800"/>
            <a:ext cx="8077200" cy="2667000"/>
            <a:chOff x="480" y="1152"/>
            <a:chExt cx="5088" cy="1680"/>
          </a:xfrm>
        </p:grpSpPr>
        <p:sp>
          <p:nvSpPr>
            <p:cNvPr id="30731" name="Text Box 39"/>
            <p:cNvSpPr txBox="1">
              <a:spLocks noChangeArrowheads="1"/>
            </p:cNvSpPr>
            <p:nvPr/>
          </p:nvSpPr>
          <p:spPr bwMode="auto">
            <a:xfrm>
              <a:off x="4944" y="1872"/>
              <a:ext cx="6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400" b="1" i="1">
                  <a:solidFill>
                    <a:srgbClr val="000066"/>
                  </a:solidFill>
                  <a:latin typeface="Garamond" panose="02020404030301010803" pitchFamily="18" charset="0"/>
                </a:rPr>
                <a:t>(7,1)</a:t>
              </a:r>
            </a:p>
          </p:txBody>
        </p:sp>
        <p:grpSp>
          <p:nvGrpSpPr>
            <p:cNvPr id="30732" name="Group 40"/>
            <p:cNvGrpSpPr>
              <a:grpSpLocks/>
            </p:cNvGrpSpPr>
            <p:nvPr/>
          </p:nvGrpSpPr>
          <p:grpSpPr bwMode="auto">
            <a:xfrm>
              <a:off x="480" y="1152"/>
              <a:ext cx="4946" cy="1680"/>
              <a:chOff x="480" y="1152"/>
              <a:chExt cx="4946" cy="1680"/>
            </a:xfrm>
          </p:grpSpPr>
          <p:sp>
            <p:nvSpPr>
              <p:cNvPr id="21545" name="AutoShape 41"/>
              <p:cNvSpPr>
                <a:spLocks noChangeArrowheads="1"/>
              </p:cNvSpPr>
              <p:nvPr/>
            </p:nvSpPr>
            <p:spPr bwMode="auto">
              <a:xfrm>
                <a:off x="4560" y="2496"/>
                <a:ext cx="336" cy="336"/>
              </a:xfrm>
              <a:prstGeom prst="upArrow">
                <a:avLst>
                  <a:gd name="adj1" fmla="val 50000"/>
                  <a:gd name="adj2" fmla="val 25000"/>
                </a:avLst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0734" name="Text Box 42"/>
              <p:cNvSpPr txBox="1">
                <a:spLocks noChangeArrowheads="1"/>
              </p:cNvSpPr>
              <p:nvPr/>
            </p:nvSpPr>
            <p:spPr bwMode="auto">
              <a:xfrm>
                <a:off x="480" y="1584"/>
                <a:ext cx="292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>
                    <a:latin typeface="Tahoma" panose="020B0604030504040204" pitchFamily="34" charset="0"/>
                  </a:rPr>
                  <a:t>Step 3:</a:t>
                </a:r>
                <a:r>
                  <a:rPr lang="en-US" altLang="en-US" sz="2400">
                    <a:latin typeface="Tahoma" panose="020B0604030504040204" pitchFamily="34" charset="0"/>
                  </a:rPr>
                  <a:t> Translate (0,0) to P(h,k)</a:t>
                </a:r>
              </a:p>
            </p:txBody>
          </p:sp>
          <p:grpSp>
            <p:nvGrpSpPr>
              <p:cNvPr id="30735" name="Group 43"/>
              <p:cNvGrpSpPr>
                <a:grpSpLocks/>
              </p:cNvGrpSpPr>
              <p:nvPr/>
            </p:nvGrpSpPr>
            <p:grpSpPr bwMode="auto">
              <a:xfrm>
                <a:off x="3840" y="1152"/>
                <a:ext cx="1586" cy="1306"/>
                <a:chOff x="3840" y="1152"/>
                <a:chExt cx="1586" cy="1306"/>
              </a:xfrm>
            </p:grpSpPr>
            <p:sp>
              <p:nvSpPr>
                <p:cNvPr id="30736" name="Line 44"/>
                <p:cNvSpPr>
                  <a:spLocks noChangeShapeType="1"/>
                </p:cNvSpPr>
                <p:nvPr/>
              </p:nvSpPr>
              <p:spPr bwMode="auto">
                <a:xfrm>
                  <a:off x="3840" y="2112"/>
                  <a:ext cx="1536" cy="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30737" name="Line 45"/>
                <p:cNvSpPr>
                  <a:spLocks noChangeShapeType="1"/>
                </p:cNvSpPr>
                <p:nvPr/>
              </p:nvSpPr>
              <p:spPr bwMode="auto">
                <a:xfrm flipV="1">
                  <a:off x="3840" y="1152"/>
                  <a:ext cx="0" cy="9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30738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4944" y="1440"/>
                  <a:ext cx="48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2400" b="1" i="1">
                      <a:solidFill>
                        <a:srgbClr val="000066"/>
                      </a:solidFill>
                      <a:latin typeface="Garamond" panose="02020404030301010803" pitchFamily="18" charset="0"/>
                    </a:rPr>
                    <a:t>(7,2)</a:t>
                  </a:r>
                </a:p>
              </p:txBody>
            </p:sp>
            <p:sp>
              <p:nvSpPr>
                <p:cNvPr id="21551" name="AutoShape 47"/>
                <p:cNvSpPr>
                  <a:spLocks noChangeArrowheads="1"/>
                </p:cNvSpPr>
                <p:nvPr/>
              </p:nvSpPr>
              <p:spPr bwMode="auto">
                <a:xfrm>
                  <a:off x="4032" y="1728"/>
                  <a:ext cx="1200" cy="192"/>
                </a:xfrm>
                <a:prstGeom prst="triangle">
                  <a:avLst>
                    <a:gd name="adj" fmla="val 100000"/>
                  </a:avLst>
                </a:pr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30740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3936" y="1872"/>
                  <a:ext cx="506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2400" b="1" i="1">
                      <a:solidFill>
                        <a:srgbClr val="000066"/>
                      </a:solidFill>
                      <a:latin typeface="Garamond" panose="02020404030301010803" pitchFamily="18" charset="0"/>
                    </a:rPr>
                    <a:t>(1,1)</a:t>
                  </a:r>
                </a:p>
              </p:txBody>
            </p:sp>
            <p:sp>
              <p:nvSpPr>
                <p:cNvPr id="30741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4272" y="2208"/>
                  <a:ext cx="624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2000" b="1">
                      <a:latin typeface="Tahoma" panose="020B0604030504040204" pitchFamily="34" charset="0"/>
                      <a:sym typeface="Symbol" panose="05050102010706020507" pitchFamily="18" charset="2"/>
                    </a:rPr>
                    <a:t>T(1,1)</a:t>
                  </a:r>
                  <a:endParaRPr lang="en-US" altLang="en-US" sz="2000" b="1">
                    <a:latin typeface="Tahoma" panose="020B0604030504040204" pitchFamily="34" charset="0"/>
                  </a:endParaRPr>
                </a:p>
              </p:txBody>
            </p:sp>
          </p:grpSp>
        </p:grpSp>
      </p:grp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BDABAAF-1B17-10C7-AF71-427F44537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  <p:bldP spid="21507" grpId="0" autoUpdateAnimBg="0"/>
      <p:bldP spid="21508" grpId="0" autoUpdateAnimBg="0"/>
      <p:bldP spid="21509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Fixed point P(h,k) Scaling :  S</a:t>
            </a:r>
            <a:r>
              <a:rPr lang="en-US" altLang="en-US" baseline="-25000"/>
              <a:t>sx,sy,p</a:t>
            </a:r>
          </a:p>
        </p:txBody>
      </p:sp>
      <p:graphicFrame>
        <p:nvGraphicFramePr>
          <p:cNvPr id="7" name="Object 3">
            <a:extLst>
              <a:ext uri="{FF2B5EF4-FFF2-40B4-BE49-F238E27FC236}">
                <a16:creationId xmlns:a16="http://schemas.microsoft.com/office/drawing/2014/main" id="{C7F396DD-52C1-0E26-5E54-E7E28373F1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3247615"/>
              </p:ext>
            </p:extLst>
          </p:nvPr>
        </p:nvGraphicFramePr>
        <p:xfrm>
          <a:off x="1752600" y="4419600"/>
          <a:ext cx="7848600" cy="127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수식" r:id="rId2" imgW="4101840" imgH="711000" progId="Equation.3">
                  <p:embed/>
                </p:oleObj>
              </mc:Choice>
              <mc:Fallback>
                <p:oleObj name="수식" r:id="rId2" imgW="4101840" imgH="711000" progId="Equation.3">
                  <p:embed/>
                  <p:pic>
                    <p:nvPicPr>
                      <p:cNvPr id="40963" name="Object 3">
                        <a:extLst>
                          <a:ext uri="{FF2B5EF4-FFF2-40B4-BE49-F238E27FC236}">
                            <a16:creationId xmlns:a16="http://schemas.microsoft.com/office/drawing/2014/main" id="{D030781A-4D3C-D972-AB83-0DF4A8C9A9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419600"/>
                        <a:ext cx="7848600" cy="1273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4">
            <a:extLst>
              <a:ext uri="{FF2B5EF4-FFF2-40B4-BE49-F238E27FC236}">
                <a16:creationId xmlns:a16="http://schemas.microsoft.com/office/drawing/2014/main" id="{ACFA96B8-E8E2-0754-3025-AF772025D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819400"/>
            <a:ext cx="1455738" cy="4572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latin typeface="Arial" panose="020B0604020202020204" pitchFamily="34" charset="0"/>
              </a:rPr>
              <a:t>Translate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5586DBAF-C505-7B57-EF12-2BEA05E2D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2819400"/>
            <a:ext cx="947738" cy="4572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latin typeface="Arial" panose="020B0604020202020204" pitchFamily="34" charset="0"/>
              </a:rPr>
              <a:t>Scale</a:t>
            </a:r>
            <a:endParaRPr lang="en-US" altLang="ko-KR"/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38C475C0-314D-8268-5815-1A933B0A3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2819400"/>
            <a:ext cx="1455738" cy="4572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latin typeface="Arial" panose="020B0604020202020204" pitchFamily="34" charset="0"/>
              </a:rPr>
              <a:t>Translate</a:t>
            </a:r>
          </a:p>
        </p:txBody>
      </p:sp>
      <p:grpSp>
        <p:nvGrpSpPr>
          <p:cNvPr id="12" name="Group 7">
            <a:extLst>
              <a:ext uri="{FF2B5EF4-FFF2-40B4-BE49-F238E27FC236}">
                <a16:creationId xmlns:a16="http://schemas.microsoft.com/office/drawing/2014/main" id="{27332E19-DA62-207B-1641-6F7E5DF8792F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1447800"/>
            <a:ext cx="8001000" cy="1243013"/>
            <a:chOff x="96" y="1056"/>
            <a:chExt cx="5616" cy="864"/>
          </a:xfrm>
        </p:grpSpPr>
        <p:sp>
          <p:nvSpPr>
            <p:cNvPr id="13" name="AutoShape 8">
              <a:extLst>
                <a:ext uri="{FF2B5EF4-FFF2-40B4-BE49-F238E27FC236}">
                  <a16:creationId xmlns:a16="http://schemas.microsoft.com/office/drawing/2014/main" id="{6260F71C-EDA1-DB8C-8180-AA05EC1DD1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1152"/>
              <a:ext cx="288" cy="401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" name="Group 9">
              <a:extLst>
                <a:ext uri="{FF2B5EF4-FFF2-40B4-BE49-F238E27FC236}">
                  <a16:creationId xmlns:a16="http://schemas.microsoft.com/office/drawing/2014/main" id="{BDE11E7F-6491-E0DE-32D8-4DD0C4F0C8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" y="1056"/>
              <a:ext cx="1178" cy="864"/>
              <a:chOff x="288" y="1968"/>
              <a:chExt cx="1322" cy="1008"/>
            </a:xfrm>
          </p:grpSpPr>
          <p:grpSp>
            <p:nvGrpSpPr>
              <p:cNvPr id="43" name="Group 10">
                <a:extLst>
                  <a:ext uri="{FF2B5EF4-FFF2-40B4-BE49-F238E27FC236}">
                    <a16:creationId xmlns:a16="http://schemas.microsoft.com/office/drawing/2014/main" id="{811B4DFB-4996-1B1C-329E-D24DCDD334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8" y="1968"/>
                <a:ext cx="1322" cy="1008"/>
                <a:chOff x="288" y="1968"/>
                <a:chExt cx="1322" cy="1008"/>
              </a:xfrm>
            </p:grpSpPr>
            <p:sp>
              <p:nvSpPr>
                <p:cNvPr id="45" name="AutoShape 11">
                  <a:extLst>
                    <a:ext uri="{FF2B5EF4-FFF2-40B4-BE49-F238E27FC236}">
                      <a16:creationId xmlns:a16="http://schemas.microsoft.com/office/drawing/2014/main" id="{A322E61A-CD8B-B681-15A8-C3B5022DC9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7" y="2016"/>
                  <a:ext cx="432" cy="67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" name="Text Box 12">
                  <a:extLst>
                    <a:ext uri="{FF2B5EF4-FFF2-40B4-BE49-F238E27FC236}">
                      <a16:creationId xmlns:a16="http://schemas.microsoft.com/office/drawing/2014/main" id="{3B247440-A478-E9C8-AB9F-74188045E3A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06" y="2264"/>
                  <a:ext cx="604" cy="2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 latinLnBrk="1"/>
                  <a:r>
                    <a:rPr kumimoji="1" lang="en-US" altLang="ko-KR" sz="1700" b="1">
                      <a:latin typeface="Arial Rounded MT Bold" pitchFamily="34" charset="0"/>
                    </a:rPr>
                    <a:t>(x</a:t>
                  </a:r>
                  <a:r>
                    <a:rPr kumimoji="1" lang="en-US" altLang="ko-KR" sz="1300" b="1" baseline="-25000">
                      <a:latin typeface="Arial Rounded MT Bold" pitchFamily="34" charset="0"/>
                    </a:rPr>
                    <a:t>f</a:t>
                  </a:r>
                  <a:r>
                    <a:rPr kumimoji="1" lang="en-US" altLang="ko-KR" sz="1700" b="1">
                      <a:latin typeface="Arial Rounded MT Bold" pitchFamily="34" charset="0"/>
                    </a:rPr>
                    <a:t>,y</a:t>
                  </a:r>
                  <a:r>
                    <a:rPr kumimoji="1" lang="en-US" altLang="ko-KR" sz="1300" b="1" baseline="-25000">
                      <a:latin typeface="Arial Rounded MT Bold" pitchFamily="34" charset="0"/>
                    </a:rPr>
                    <a:t>f</a:t>
                  </a:r>
                  <a:r>
                    <a:rPr kumimoji="1" lang="en-US" altLang="ko-KR" sz="1700" b="1">
                      <a:latin typeface="Arial Rounded MT Bold" pitchFamily="34" charset="0"/>
                    </a:rPr>
                    <a:t>)</a:t>
                  </a:r>
                </a:p>
              </p:txBody>
            </p:sp>
            <p:sp>
              <p:nvSpPr>
                <p:cNvPr id="47" name="Oval 13">
                  <a:extLst>
                    <a:ext uri="{FF2B5EF4-FFF2-40B4-BE49-F238E27FC236}">
                      <a16:creationId xmlns:a16="http://schemas.microsoft.com/office/drawing/2014/main" id="{581F4621-C6C5-0418-EF73-AB9F41106C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7" y="2400"/>
                  <a:ext cx="91" cy="91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8" name="Line 14">
                  <a:extLst>
                    <a:ext uri="{FF2B5EF4-FFF2-40B4-BE49-F238E27FC236}">
                      <a16:creationId xmlns:a16="http://schemas.microsoft.com/office/drawing/2014/main" id="{AF4DE43B-FCE3-0D64-767B-8F72F09068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" y="2592"/>
                  <a:ext cx="129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49" name="Line 15">
                  <a:extLst>
                    <a:ext uri="{FF2B5EF4-FFF2-40B4-BE49-F238E27FC236}">
                      <a16:creationId xmlns:a16="http://schemas.microsoft.com/office/drawing/2014/main" id="{2C5E1240-2028-319E-7D0E-35076D2276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72" y="1968"/>
                  <a:ext cx="0" cy="10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</p:grpSp>
          <p:sp>
            <p:nvSpPr>
              <p:cNvPr id="44" name="Rectangle 16">
                <a:extLst>
                  <a:ext uri="{FF2B5EF4-FFF2-40B4-BE49-F238E27FC236}">
                    <a16:creationId xmlns:a16="http://schemas.microsoft.com/office/drawing/2014/main" id="{B0B23AF2-AD7C-3D39-F99D-BFBB0EA0C0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1968"/>
                <a:ext cx="1296" cy="10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" name="Group 17">
              <a:extLst>
                <a:ext uri="{FF2B5EF4-FFF2-40B4-BE49-F238E27FC236}">
                  <a16:creationId xmlns:a16="http://schemas.microsoft.com/office/drawing/2014/main" id="{6B8B1B1C-CE32-E52F-D896-A4105247C2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58" y="1056"/>
              <a:ext cx="1178" cy="864"/>
              <a:chOff x="1824" y="1968"/>
              <a:chExt cx="1322" cy="1008"/>
            </a:xfrm>
          </p:grpSpPr>
          <p:grpSp>
            <p:nvGrpSpPr>
              <p:cNvPr id="34" name="Group 18">
                <a:extLst>
                  <a:ext uri="{FF2B5EF4-FFF2-40B4-BE49-F238E27FC236}">
                    <a16:creationId xmlns:a16="http://schemas.microsoft.com/office/drawing/2014/main" id="{76964FAA-6845-0B33-6F14-BD08A58F86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4" y="1968"/>
                <a:ext cx="1322" cy="1008"/>
                <a:chOff x="1824" y="1968"/>
                <a:chExt cx="1322" cy="1008"/>
              </a:xfrm>
            </p:grpSpPr>
            <p:sp>
              <p:nvSpPr>
                <p:cNvPr id="36" name="AutoShape 19">
                  <a:extLst>
                    <a:ext uri="{FF2B5EF4-FFF2-40B4-BE49-F238E27FC236}">
                      <a16:creationId xmlns:a16="http://schemas.microsoft.com/office/drawing/2014/main" id="{F654B876-DA99-7F37-1B1D-83A51621AA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2160"/>
                  <a:ext cx="432" cy="67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7" name="Text Box 20">
                  <a:extLst>
                    <a:ext uri="{FF2B5EF4-FFF2-40B4-BE49-F238E27FC236}">
                      <a16:creationId xmlns:a16="http://schemas.microsoft.com/office/drawing/2014/main" id="{2F56EA19-90B3-EFC9-F98B-10D5FD5C8A4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44" y="2264"/>
                  <a:ext cx="602" cy="2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 latinLnBrk="1"/>
                  <a:r>
                    <a:rPr kumimoji="1" lang="en-US" altLang="ko-KR" sz="1700" b="1">
                      <a:solidFill>
                        <a:schemeClr val="folHlink"/>
                      </a:solidFill>
                      <a:latin typeface="Arial Rounded MT Bold" pitchFamily="34" charset="0"/>
                    </a:rPr>
                    <a:t>(x</a:t>
                  </a:r>
                  <a:r>
                    <a:rPr kumimoji="1" lang="en-US" altLang="ko-KR" sz="1300" b="1" baseline="-25000">
                      <a:solidFill>
                        <a:schemeClr val="folHlink"/>
                      </a:solidFill>
                      <a:latin typeface="Arial Rounded MT Bold" pitchFamily="34" charset="0"/>
                    </a:rPr>
                    <a:t>f</a:t>
                  </a:r>
                  <a:r>
                    <a:rPr kumimoji="1" lang="en-US" altLang="ko-KR" sz="1700" b="1">
                      <a:solidFill>
                        <a:schemeClr val="folHlink"/>
                      </a:solidFill>
                      <a:latin typeface="Arial Rounded MT Bold" pitchFamily="34" charset="0"/>
                    </a:rPr>
                    <a:t>,y</a:t>
                  </a:r>
                  <a:r>
                    <a:rPr kumimoji="1" lang="en-US" altLang="ko-KR" sz="1300" b="1" baseline="-25000">
                      <a:solidFill>
                        <a:schemeClr val="folHlink"/>
                      </a:solidFill>
                      <a:latin typeface="Arial Rounded MT Bold" pitchFamily="34" charset="0"/>
                    </a:rPr>
                    <a:t>f</a:t>
                  </a:r>
                  <a:r>
                    <a:rPr kumimoji="1" lang="en-US" altLang="ko-KR" sz="1700" b="1">
                      <a:solidFill>
                        <a:schemeClr val="folHlink"/>
                      </a:solidFill>
                      <a:latin typeface="Arial Rounded MT Bold" pitchFamily="34" charset="0"/>
                    </a:rPr>
                    <a:t>)</a:t>
                  </a:r>
                </a:p>
              </p:txBody>
            </p:sp>
            <p:sp>
              <p:nvSpPr>
                <p:cNvPr id="38" name="Oval 21">
                  <a:extLst>
                    <a:ext uri="{FF2B5EF4-FFF2-40B4-BE49-F238E27FC236}">
                      <a16:creationId xmlns:a16="http://schemas.microsoft.com/office/drawing/2014/main" id="{DC2FF3D7-4AC1-C8D3-49E5-63C7A54C90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38" y="2544"/>
                  <a:ext cx="91" cy="91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9" name="Line 22">
                  <a:extLst>
                    <a:ext uri="{FF2B5EF4-FFF2-40B4-BE49-F238E27FC236}">
                      <a16:creationId xmlns:a16="http://schemas.microsoft.com/office/drawing/2014/main" id="{9BDA0B47-EC3F-28B7-F231-D2562C0B1A3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824" y="2592"/>
                  <a:ext cx="129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40" name="Line 23">
                  <a:extLst>
                    <a:ext uri="{FF2B5EF4-FFF2-40B4-BE49-F238E27FC236}">
                      <a16:creationId xmlns:a16="http://schemas.microsoft.com/office/drawing/2014/main" id="{E9FBA684-9D6A-0DF1-A40C-5865B35BA2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208" y="1968"/>
                  <a:ext cx="0" cy="10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41" name="Oval 24">
                  <a:extLst>
                    <a:ext uri="{FF2B5EF4-FFF2-40B4-BE49-F238E27FC236}">
                      <a16:creationId xmlns:a16="http://schemas.microsoft.com/office/drawing/2014/main" id="{3D3151C6-C036-BC20-2DC1-8CFBEC86A3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53" y="2400"/>
                  <a:ext cx="91" cy="91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tx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endParaRPr lang="en-US"/>
                </a:p>
              </p:txBody>
            </p:sp>
            <p:cxnSp>
              <p:nvCxnSpPr>
                <p:cNvPr id="42" name="AutoShape 25">
                  <a:extLst>
                    <a:ext uri="{FF2B5EF4-FFF2-40B4-BE49-F238E27FC236}">
                      <a16:creationId xmlns:a16="http://schemas.microsoft.com/office/drawing/2014/main" id="{162625BC-1856-5A14-82C2-4F11844089E2}"/>
                    </a:ext>
                  </a:extLst>
                </p:cNvPr>
                <p:cNvCxnSpPr>
                  <a:cxnSpLocks noChangeShapeType="1"/>
                  <a:stCxn id="41" idx="2"/>
                  <a:endCxn id="38" idx="7"/>
                </p:cNvCxnSpPr>
                <p:nvPr/>
              </p:nvCxnSpPr>
              <p:spPr bwMode="auto">
                <a:xfrm flipH="1">
                  <a:off x="2216" y="2446"/>
                  <a:ext cx="237" cy="111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35" name="Rectangle 26">
                <a:extLst>
                  <a:ext uri="{FF2B5EF4-FFF2-40B4-BE49-F238E27FC236}">
                    <a16:creationId xmlns:a16="http://schemas.microsoft.com/office/drawing/2014/main" id="{0F601F9B-BB69-BE4D-3644-4226464764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1968"/>
                <a:ext cx="1296" cy="10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6" name="AutoShape 27">
              <a:extLst>
                <a:ext uri="{FF2B5EF4-FFF2-40B4-BE49-F238E27FC236}">
                  <a16:creationId xmlns:a16="http://schemas.microsoft.com/office/drawing/2014/main" id="{228EB379-D725-DC38-C441-7520F2AF7D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1320"/>
              <a:ext cx="192" cy="336"/>
            </a:xfrm>
            <a:prstGeom prst="rightArrow">
              <a:avLst>
                <a:gd name="adj1" fmla="val 45241"/>
                <a:gd name="adj2" fmla="val 59028"/>
              </a:avLst>
            </a:prstGeom>
            <a:solidFill>
              <a:schemeClr val="hlink"/>
            </a:solidFill>
            <a:ln>
              <a:noFill/>
            </a:ln>
            <a:effectLst>
              <a:outerShdw dist="81320" dir="3080412" algn="ctr" rotWithShape="0">
                <a:srgbClr val="5F5F5F"/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AutoShape 28">
              <a:extLst>
                <a:ext uri="{FF2B5EF4-FFF2-40B4-BE49-F238E27FC236}">
                  <a16:creationId xmlns:a16="http://schemas.microsoft.com/office/drawing/2014/main" id="{0C1B3B60-1C03-CC9B-3CB9-1BD80E60D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1320"/>
              <a:ext cx="192" cy="336"/>
            </a:xfrm>
            <a:prstGeom prst="rightArrow">
              <a:avLst>
                <a:gd name="adj1" fmla="val 45241"/>
                <a:gd name="adj2" fmla="val 59028"/>
              </a:avLst>
            </a:prstGeom>
            <a:solidFill>
              <a:schemeClr val="hlink"/>
            </a:solidFill>
            <a:ln>
              <a:noFill/>
            </a:ln>
            <a:effectLst>
              <a:outerShdw dist="81320" dir="3080412" algn="ctr" rotWithShape="0">
                <a:srgbClr val="5F5F5F"/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AutoShape 29">
              <a:extLst>
                <a:ext uri="{FF2B5EF4-FFF2-40B4-BE49-F238E27FC236}">
                  <a16:creationId xmlns:a16="http://schemas.microsoft.com/office/drawing/2014/main" id="{6F5DC570-96AF-518A-661C-30103B836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320"/>
              <a:ext cx="192" cy="336"/>
            </a:xfrm>
            <a:prstGeom prst="rightArrow">
              <a:avLst>
                <a:gd name="adj1" fmla="val 45241"/>
                <a:gd name="adj2" fmla="val 59028"/>
              </a:avLst>
            </a:prstGeom>
            <a:solidFill>
              <a:schemeClr val="hlink"/>
            </a:solidFill>
            <a:ln>
              <a:noFill/>
            </a:ln>
            <a:effectLst>
              <a:outerShdw dist="81320" dir="3080412" algn="ctr" rotWithShape="0">
                <a:srgbClr val="5F5F5F"/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AutoShape 30">
              <a:extLst>
                <a:ext uri="{FF2B5EF4-FFF2-40B4-BE49-F238E27FC236}">
                  <a16:creationId xmlns:a16="http://schemas.microsoft.com/office/drawing/2014/main" id="{FD9E4226-5C2A-E21D-CA11-5EB39D7F65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1327"/>
              <a:ext cx="288" cy="401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Text Box 31">
              <a:extLst>
                <a:ext uri="{FF2B5EF4-FFF2-40B4-BE49-F238E27FC236}">
                  <a16:creationId xmlns:a16="http://schemas.microsoft.com/office/drawing/2014/main" id="{DD81657E-9E1E-D0E5-A70C-5FAC5CC62A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4" y="1309"/>
              <a:ext cx="536" cy="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700" b="1">
                  <a:solidFill>
                    <a:schemeClr val="folHlink"/>
                  </a:solidFill>
                  <a:latin typeface="Arial Rounded MT Bold" pitchFamily="34" charset="0"/>
                </a:rPr>
                <a:t>(x</a:t>
              </a:r>
              <a:r>
                <a:rPr kumimoji="1" lang="en-US" altLang="ko-KR" sz="1300" b="1" baseline="-25000">
                  <a:solidFill>
                    <a:schemeClr val="folHlink"/>
                  </a:solidFill>
                  <a:latin typeface="Arial Rounded MT Bold" pitchFamily="34" charset="0"/>
                </a:rPr>
                <a:t>f</a:t>
              </a:r>
              <a:r>
                <a:rPr kumimoji="1" lang="en-US" altLang="ko-KR" sz="1700" b="1">
                  <a:solidFill>
                    <a:schemeClr val="folHlink"/>
                  </a:solidFill>
                  <a:latin typeface="Arial Rounded MT Bold" pitchFamily="34" charset="0"/>
                </a:rPr>
                <a:t>,y</a:t>
              </a:r>
              <a:r>
                <a:rPr kumimoji="1" lang="en-US" altLang="ko-KR" sz="1300" b="1" baseline="-25000">
                  <a:solidFill>
                    <a:schemeClr val="folHlink"/>
                  </a:solidFill>
                  <a:latin typeface="Arial Rounded MT Bold" pitchFamily="34" charset="0"/>
                </a:rPr>
                <a:t>f</a:t>
              </a:r>
              <a:r>
                <a:rPr kumimoji="1" lang="en-US" altLang="ko-KR" sz="1700" b="1">
                  <a:solidFill>
                    <a:schemeClr val="folHlink"/>
                  </a:solidFill>
                  <a:latin typeface="Arial Rounded MT Bold" pitchFamily="34" charset="0"/>
                </a:rPr>
                <a:t>)</a:t>
              </a:r>
            </a:p>
          </p:txBody>
        </p:sp>
        <p:sp>
          <p:nvSpPr>
            <p:cNvPr id="21" name="Oval 32">
              <a:extLst>
                <a:ext uri="{FF2B5EF4-FFF2-40B4-BE49-F238E27FC236}">
                  <a16:creationId xmlns:a16="http://schemas.microsoft.com/office/drawing/2014/main" id="{A085559A-C807-DE06-28D4-1838074916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2" y="1550"/>
              <a:ext cx="81" cy="7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22" name="Line 33">
              <a:extLst>
                <a:ext uri="{FF2B5EF4-FFF2-40B4-BE49-F238E27FC236}">
                  <a16:creationId xmlns:a16="http://schemas.microsoft.com/office/drawing/2014/main" id="{8EABBEF5-5D19-AB92-1B0B-0E1C36031E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1591"/>
              <a:ext cx="115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3" name="Line 34">
              <a:extLst>
                <a:ext uri="{FF2B5EF4-FFF2-40B4-BE49-F238E27FC236}">
                  <a16:creationId xmlns:a16="http://schemas.microsoft.com/office/drawing/2014/main" id="{928E7B11-7E31-1F97-A3F4-763818D767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14" y="1056"/>
              <a:ext cx="0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4" name="Oval 35">
              <a:extLst>
                <a:ext uri="{FF2B5EF4-FFF2-40B4-BE49-F238E27FC236}">
                  <a16:creationId xmlns:a16="http://schemas.microsoft.com/office/drawing/2014/main" id="{8F6AB15C-C734-4936-DE06-12DEC47E6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2" y="1426"/>
              <a:ext cx="82" cy="7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25" name="AutoShape 36">
              <a:extLst>
                <a:ext uri="{FF2B5EF4-FFF2-40B4-BE49-F238E27FC236}">
                  <a16:creationId xmlns:a16="http://schemas.microsoft.com/office/drawing/2014/main" id="{52C96EA6-82A0-8B8A-B952-34700CFC7BA8}"/>
                </a:ext>
              </a:extLst>
            </p:cNvPr>
            <p:cNvCxnSpPr>
              <a:cxnSpLocks noChangeShapeType="1"/>
              <a:stCxn id="24" idx="2"/>
              <a:endCxn id="21" idx="7"/>
            </p:cNvCxnSpPr>
            <p:nvPr/>
          </p:nvCxnSpPr>
          <p:spPr bwMode="auto">
            <a:xfrm flipH="1">
              <a:off x="3421" y="1466"/>
              <a:ext cx="211" cy="95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Rectangle 37">
              <a:extLst>
                <a:ext uri="{FF2B5EF4-FFF2-40B4-BE49-F238E27FC236}">
                  <a16:creationId xmlns:a16="http://schemas.microsoft.com/office/drawing/2014/main" id="{1498F21D-C51A-DDCA-6011-98128429A4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1056"/>
              <a:ext cx="1155" cy="8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Text Box 38">
              <a:extLst>
                <a:ext uri="{FF2B5EF4-FFF2-40B4-BE49-F238E27FC236}">
                  <a16:creationId xmlns:a16="http://schemas.microsoft.com/office/drawing/2014/main" id="{38D0E550-F361-0E66-0528-59F1850332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6" y="1309"/>
              <a:ext cx="536" cy="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700" b="1">
                  <a:latin typeface="Arial Rounded MT Bold" pitchFamily="34" charset="0"/>
                </a:rPr>
                <a:t>(x</a:t>
              </a:r>
              <a:r>
                <a:rPr kumimoji="1" lang="en-US" altLang="ko-KR" sz="1300" b="1" baseline="-25000">
                  <a:latin typeface="Arial Rounded MT Bold" pitchFamily="34" charset="0"/>
                </a:rPr>
                <a:t>f</a:t>
              </a:r>
              <a:r>
                <a:rPr kumimoji="1" lang="en-US" altLang="ko-KR" sz="1700" b="1">
                  <a:latin typeface="Arial Rounded MT Bold" pitchFamily="34" charset="0"/>
                </a:rPr>
                <a:t>,y</a:t>
              </a:r>
              <a:r>
                <a:rPr kumimoji="1" lang="en-US" altLang="ko-KR" sz="1300" b="1" baseline="-25000">
                  <a:latin typeface="Arial Rounded MT Bold" pitchFamily="34" charset="0"/>
                </a:rPr>
                <a:t>f</a:t>
              </a:r>
              <a:r>
                <a:rPr kumimoji="1" lang="en-US" altLang="ko-KR" sz="1700" b="1">
                  <a:latin typeface="Arial Rounded MT Bold" pitchFamily="34" charset="0"/>
                </a:rPr>
                <a:t>)</a:t>
              </a:r>
            </a:p>
          </p:txBody>
        </p:sp>
        <p:sp>
          <p:nvSpPr>
            <p:cNvPr id="28" name="Oval 39">
              <a:extLst>
                <a:ext uri="{FF2B5EF4-FFF2-40B4-BE49-F238E27FC236}">
                  <a16:creationId xmlns:a16="http://schemas.microsoft.com/office/drawing/2014/main" id="{760565B5-76D3-0D21-9324-999AE55D50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4" y="1426"/>
              <a:ext cx="81" cy="7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29" name="Line 40">
              <a:extLst>
                <a:ext uri="{FF2B5EF4-FFF2-40B4-BE49-F238E27FC236}">
                  <a16:creationId xmlns:a16="http://schemas.microsoft.com/office/drawing/2014/main" id="{25970956-7BBF-6565-93DC-801D1D1CC3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34" y="1591"/>
              <a:ext cx="115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0" name="Line 41">
              <a:extLst>
                <a:ext uri="{FF2B5EF4-FFF2-40B4-BE49-F238E27FC236}">
                  <a16:creationId xmlns:a16="http://schemas.microsoft.com/office/drawing/2014/main" id="{E42BD06A-90F7-3F8C-79EB-8F1D73AD15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76" y="1056"/>
              <a:ext cx="0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1" name="Oval 42">
              <a:extLst>
                <a:ext uri="{FF2B5EF4-FFF2-40B4-BE49-F238E27FC236}">
                  <a16:creationId xmlns:a16="http://schemas.microsoft.com/office/drawing/2014/main" id="{00674421-257C-C716-315F-1D858939A0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8" y="1554"/>
              <a:ext cx="81" cy="7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32" name="AutoShape 43">
              <a:extLst>
                <a:ext uri="{FF2B5EF4-FFF2-40B4-BE49-F238E27FC236}">
                  <a16:creationId xmlns:a16="http://schemas.microsoft.com/office/drawing/2014/main" id="{CB49A14A-D450-8547-5ABB-2DBD0C5752F3}"/>
                </a:ext>
              </a:extLst>
            </p:cNvPr>
            <p:cNvCxnSpPr>
              <a:cxnSpLocks noChangeShapeType="1"/>
              <a:stCxn id="31" idx="7"/>
              <a:endCxn id="28" idx="2"/>
            </p:cNvCxnSpPr>
            <p:nvPr/>
          </p:nvCxnSpPr>
          <p:spPr bwMode="auto">
            <a:xfrm flipV="1">
              <a:off x="4888" y="1466"/>
              <a:ext cx="206" cy="99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Rectangle 44">
              <a:extLst>
                <a:ext uri="{FF2B5EF4-FFF2-40B4-BE49-F238E27FC236}">
                  <a16:creationId xmlns:a16="http://schemas.microsoft.com/office/drawing/2014/main" id="{80B863F5-743A-C329-0453-DE66786A72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4" y="1056"/>
              <a:ext cx="1155" cy="8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50" name="Object 45">
            <a:extLst>
              <a:ext uri="{FF2B5EF4-FFF2-40B4-BE49-F238E27FC236}">
                <a16:creationId xmlns:a16="http://schemas.microsoft.com/office/drawing/2014/main" id="{28C24A3F-70E9-3F84-1BC2-CD22F6852D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2551231"/>
              </p:ext>
            </p:extLst>
          </p:nvPr>
        </p:nvGraphicFramePr>
        <p:xfrm>
          <a:off x="2438400" y="3733800"/>
          <a:ext cx="6345238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58840" imgH="241200" progId="Equation.3">
                  <p:embed/>
                </p:oleObj>
              </mc:Choice>
              <mc:Fallback>
                <p:oleObj name="Equation" r:id="rId4" imgW="2958840" imgH="241200" progId="Equation.3">
                  <p:embed/>
                  <p:pic>
                    <p:nvPicPr>
                      <p:cNvPr id="41005" name="Object 45">
                        <a:extLst>
                          <a:ext uri="{FF2B5EF4-FFF2-40B4-BE49-F238E27FC236}">
                            <a16:creationId xmlns:a16="http://schemas.microsoft.com/office/drawing/2014/main" id="{BD9C5B76-AE56-3FAB-5470-702FE3B415F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733800"/>
                        <a:ext cx="6345238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D070A08-9C2D-6648-1CF2-3AFEDA0E1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852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Reflection about line L, M</a:t>
            </a:r>
            <a:r>
              <a:rPr lang="en-US" altLang="en-US" baseline="-25000" dirty="0"/>
              <a:t>L</a:t>
            </a:r>
            <a:endParaRPr lang="en-US" altLang="en-US" dirty="0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828800" y="1219200"/>
            <a:ext cx="45799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</a:rPr>
              <a:t>Step 1:</a:t>
            </a:r>
            <a:r>
              <a:rPr lang="en-US" altLang="en-US" sz="2400">
                <a:latin typeface="Tahoma" panose="020B0604030504040204" pitchFamily="34" charset="0"/>
              </a:rPr>
              <a:t> Translate (0,b) to origin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543800" y="5791200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</a:rPr>
              <a:t>T(0 ,-b)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209800" y="57912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  <a:sym typeface="Symbol" panose="05050102010706020507" pitchFamily="18" charset="2"/>
              </a:rPr>
              <a:t>M</a:t>
            </a:r>
            <a:r>
              <a:rPr lang="en-US" altLang="en-US" sz="2400" b="1" baseline="-25000">
                <a:latin typeface="Tahoma" panose="020B0604030504040204" pitchFamily="34" charset="0"/>
                <a:sym typeface="Symbol" panose="05050102010706020507" pitchFamily="18" charset="2"/>
              </a:rPr>
              <a:t>L </a:t>
            </a:r>
            <a:r>
              <a:rPr lang="en-US" altLang="en-US" sz="2400" b="1">
                <a:latin typeface="Tahoma" panose="020B0604030504040204" pitchFamily="34" charset="0"/>
              </a:rPr>
              <a:t>=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1828801" y="1828800"/>
            <a:ext cx="3768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</a:rPr>
              <a:t>Step 2:</a:t>
            </a:r>
            <a:r>
              <a:rPr lang="en-US" altLang="en-US" sz="2400">
                <a:latin typeface="Tahoma" panose="020B0604030504040204" pitchFamily="34" charset="0"/>
              </a:rPr>
              <a:t> Rotate -</a:t>
            </a:r>
            <a:r>
              <a:rPr lang="en-US" altLang="en-US" sz="2400">
                <a:latin typeface="Tahoma" panose="020B0604030504040204" pitchFamily="34" charset="0"/>
                <a:sym typeface="Symbol" panose="05050102010706020507" pitchFamily="18" charset="2"/>
              </a:rPr>
              <a:t> degrees</a:t>
            </a: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1828801" y="2438400"/>
            <a:ext cx="4860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</a:rPr>
              <a:t>Step 3:</a:t>
            </a:r>
            <a:r>
              <a:rPr lang="en-US" altLang="en-US" sz="2400">
                <a:latin typeface="Tahoma" panose="020B0604030504040204" pitchFamily="34" charset="0"/>
              </a:rPr>
              <a:t> Mirror reflect about X-axis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6324600" y="57912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</a:rPr>
              <a:t>R(-</a:t>
            </a:r>
            <a:r>
              <a:rPr lang="en-US" altLang="en-US" sz="2400" b="1">
                <a:latin typeface="Tahoma" panose="020B0604030504040204" pitchFamily="34" charset="0"/>
                <a:sym typeface="Symbol" panose="05050102010706020507" pitchFamily="18" charset="2"/>
              </a:rPr>
              <a:t></a:t>
            </a:r>
            <a:r>
              <a:rPr lang="en-US" altLang="en-US" sz="2400" b="1">
                <a:latin typeface="Tahoma" panose="020B0604030504040204" pitchFamily="34" charset="0"/>
              </a:rPr>
              <a:t>) </a:t>
            </a:r>
            <a:r>
              <a:rPr lang="en-US" altLang="en-US" sz="2400" b="1">
                <a:latin typeface="Tahoma" panose="020B0604030504040204" pitchFamily="34" charset="0"/>
                <a:sym typeface="Symbol" panose="05050102010706020507" pitchFamily="18" charset="2"/>
              </a:rPr>
              <a:t>*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2971800" y="5791200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</a:rPr>
              <a:t>T(0 ,b) *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1828800" y="3049588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</a:rPr>
              <a:t>Step 4:</a:t>
            </a:r>
            <a:r>
              <a:rPr lang="en-US" altLang="en-US" sz="2400">
                <a:latin typeface="Tahoma" panose="020B0604030504040204" pitchFamily="34" charset="0"/>
              </a:rPr>
              <a:t> Rotate </a:t>
            </a:r>
            <a:r>
              <a:rPr lang="en-US" altLang="en-US" sz="2400">
                <a:latin typeface="Tahoma" panose="020B0604030504040204" pitchFamily="34" charset="0"/>
                <a:sym typeface="Symbol" panose="05050102010706020507" pitchFamily="18" charset="2"/>
              </a:rPr>
              <a:t> degrees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1828800" y="3657600"/>
            <a:ext cx="45799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</a:rPr>
              <a:t>Step 5:</a:t>
            </a:r>
            <a:r>
              <a:rPr lang="en-US" altLang="en-US" sz="2400">
                <a:latin typeface="Tahoma" panose="020B0604030504040204" pitchFamily="34" charset="0"/>
              </a:rPr>
              <a:t> Translate origin to (0,b)</a:t>
            </a:r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5562600" y="57912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</a:rPr>
              <a:t>M </a:t>
            </a:r>
            <a:r>
              <a:rPr lang="en-US" altLang="en-US" sz="2400" b="1" baseline="-25000">
                <a:latin typeface="Tahoma" panose="020B0604030504040204" pitchFamily="34" charset="0"/>
              </a:rPr>
              <a:t>x</a:t>
            </a:r>
            <a:r>
              <a:rPr lang="en-US" altLang="en-US" sz="2400" b="1">
                <a:latin typeface="Tahoma" panose="020B0604030504040204" pitchFamily="34" charset="0"/>
              </a:rPr>
              <a:t>*</a:t>
            </a:r>
            <a:endParaRPr lang="en-US" altLang="en-US" sz="2400" b="1">
              <a:latin typeface="Tahom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4419600" y="5791200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</a:rPr>
              <a:t>R(</a:t>
            </a:r>
            <a:r>
              <a:rPr lang="en-US" altLang="en-US" sz="2400" b="1">
                <a:latin typeface="Tahoma" panose="020B0604030504040204" pitchFamily="34" charset="0"/>
                <a:sym typeface="Symbol" panose="05050102010706020507" pitchFamily="18" charset="2"/>
              </a:rPr>
              <a:t></a:t>
            </a:r>
            <a:r>
              <a:rPr lang="en-US" altLang="en-US" sz="2400" b="1">
                <a:latin typeface="Tahoma" panose="020B0604030504040204" pitchFamily="34" charset="0"/>
              </a:rPr>
              <a:t>) </a:t>
            </a:r>
            <a:r>
              <a:rPr lang="en-US" altLang="en-US" sz="2400" b="1">
                <a:latin typeface="Tahoma" panose="020B0604030504040204" pitchFamily="34" charset="0"/>
                <a:sym typeface="Symbol" panose="05050102010706020507" pitchFamily="18" charset="2"/>
              </a:rPr>
              <a:t>*</a:t>
            </a:r>
          </a:p>
        </p:txBody>
      </p:sp>
      <p:graphicFrame>
        <p:nvGraphicFramePr>
          <p:cNvPr id="22542" name="Object 14"/>
          <p:cNvGraphicFramePr>
            <a:graphicFrameLocks noChangeAspect="1"/>
          </p:cNvGraphicFramePr>
          <p:nvPr/>
        </p:nvGraphicFramePr>
        <p:xfrm>
          <a:off x="6843714" y="1752600"/>
          <a:ext cx="3824287" cy="373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825000" imgH="3736080" progId="Visio.Drawing.4">
                  <p:embed/>
                </p:oleObj>
              </mc:Choice>
              <mc:Fallback>
                <p:oleObj name="VISIO" r:id="rId2" imgW="3825000" imgH="3736080" progId="Visio.Drawing.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3714" y="1752600"/>
                        <a:ext cx="3824287" cy="3735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3" name="Object 15"/>
          <p:cNvGraphicFramePr>
            <a:graphicFrameLocks noChangeAspect="1"/>
          </p:cNvGraphicFramePr>
          <p:nvPr/>
        </p:nvGraphicFramePr>
        <p:xfrm>
          <a:off x="6843714" y="1752600"/>
          <a:ext cx="3824287" cy="373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4" imgW="3825000" imgH="3736080" progId="Visio.Drawing.4">
                  <p:embed/>
                </p:oleObj>
              </mc:Choice>
              <mc:Fallback>
                <p:oleObj name="VISIO" r:id="rId4" imgW="3825000" imgH="3736080" progId="Visio.Drawing.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3714" y="1752600"/>
                        <a:ext cx="3824287" cy="3735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4" name="Object 16"/>
          <p:cNvGraphicFramePr>
            <a:graphicFrameLocks noChangeAspect="1"/>
          </p:cNvGraphicFramePr>
          <p:nvPr/>
        </p:nvGraphicFramePr>
        <p:xfrm>
          <a:off x="6843714" y="1752600"/>
          <a:ext cx="3824287" cy="373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6" imgW="3825000" imgH="3736080" progId="Visio.Drawing.4">
                  <p:embed/>
                </p:oleObj>
              </mc:Choice>
              <mc:Fallback>
                <p:oleObj name="VISIO" r:id="rId6" imgW="3825000" imgH="3736080" progId="Visio.Drawing.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3714" y="1752600"/>
                        <a:ext cx="3824287" cy="3735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5" name="Object 17"/>
          <p:cNvGraphicFramePr>
            <a:graphicFrameLocks noChangeAspect="1"/>
          </p:cNvGraphicFramePr>
          <p:nvPr/>
        </p:nvGraphicFramePr>
        <p:xfrm>
          <a:off x="6843714" y="1752600"/>
          <a:ext cx="3824287" cy="373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8" imgW="3825000" imgH="3736080" progId="Visio.Drawing.4">
                  <p:embed/>
                </p:oleObj>
              </mc:Choice>
              <mc:Fallback>
                <p:oleObj name="VISIO" r:id="rId8" imgW="3825000" imgH="3736080" progId="Visio.Drawing.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3714" y="1752600"/>
                        <a:ext cx="3824287" cy="3735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6" name="Object 18"/>
          <p:cNvGraphicFramePr>
            <a:graphicFrameLocks noChangeAspect="1"/>
          </p:cNvGraphicFramePr>
          <p:nvPr/>
        </p:nvGraphicFramePr>
        <p:xfrm>
          <a:off x="6843714" y="1752600"/>
          <a:ext cx="3824287" cy="373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0" imgW="3825000" imgH="3736080" progId="Visio.Drawing.4">
                  <p:embed/>
                </p:oleObj>
              </mc:Choice>
              <mc:Fallback>
                <p:oleObj name="VISIO" r:id="rId10" imgW="3825000" imgH="3736080" progId="Visio.Drawing.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3714" y="1752600"/>
                        <a:ext cx="3824287" cy="3735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7" name="Object 19"/>
          <p:cNvGraphicFramePr>
            <a:graphicFrameLocks noChangeAspect="1"/>
          </p:cNvGraphicFramePr>
          <p:nvPr/>
        </p:nvGraphicFramePr>
        <p:xfrm>
          <a:off x="6843714" y="1752600"/>
          <a:ext cx="3824287" cy="373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2" imgW="3825000" imgH="3736080" progId="Visio.Drawing.4">
                  <p:embed/>
                </p:oleObj>
              </mc:Choice>
              <mc:Fallback>
                <p:oleObj name="VISIO" r:id="rId12" imgW="3825000" imgH="3736080" progId="Visio.Drawing.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3714" y="1752600"/>
                        <a:ext cx="3824287" cy="3735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5E6E6A-DB18-375C-CBB0-69CCD18A5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  <p:bldP spid="22531" grpId="0" autoUpdateAnimBg="0"/>
      <p:bldP spid="22532" grpId="0" autoUpdateAnimBg="0"/>
      <p:bldP spid="22533" grpId="0" autoUpdateAnimBg="0"/>
      <p:bldP spid="22534" grpId="0" autoUpdateAnimBg="0"/>
      <p:bldP spid="22535" grpId="0" autoUpdateAnimBg="0"/>
      <p:bldP spid="22536" grpId="0" autoUpdateAnimBg="0"/>
      <p:bldP spid="22537" grpId="0" autoUpdateAnimBg="0"/>
      <p:bldP spid="22538" grpId="0" autoUpdateAnimBg="0"/>
      <p:bldP spid="22539" grpId="0" autoUpdateAnimBg="0"/>
      <p:bldP spid="22540" grpId="0" autoUpdateAnimBg="0"/>
      <p:bldP spid="22541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Reflection about line L, M</a:t>
            </a:r>
            <a:r>
              <a:rPr lang="en-US" altLang="en-US" baseline="-25000" dirty="0"/>
              <a:t>L</a:t>
            </a:r>
            <a:endParaRPr lang="en-US" alt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553199" y="1059443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</a:rPr>
              <a:t>T(0 ,-b)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219199" y="1059443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  <a:sym typeface="Symbol" panose="05050102010706020507" pitchFamily="18" charset="2"/>
              </a:rPr>
              <a:t>M</a:t>
            </a:r>
            <a:r>
              <a:rPr lang="en-US" altLang="en-US" sz="2400" b="1" baseline="-25000">
                <a:latin typeface="Tahoma" panose="020B0604030504040204" pitchFamily="34" charset="0"/>
                <a:sym typeface="Symbol" panose="05050102010706020507" pitchFamily="18" charset="2"/>
              </a:rPr>
              <a:t>L </a:t>
            </a:r>
            <a:r>
              <a:rPr lang="en-US" altLang="en-US" sz="2400" b="1">
                <a:latin typeface="Tahoma" panose="020B0604030504040204" pitchFamily="34" charset="0"/>
              </a:rPr>
              <a:t>=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5333999" y="1059443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</a:rPr>
              <a:t>R(-</a:t>
            </a:r>
            <a:r>
              <a:rPr lang="en-US" altLang="en-US" sz="2400" b="1">
                <a:latin typeface="Tahoma" panose="020B0604030504040204" pitchFamily="34" charset="0"/>
                <a:sym typeface="Symbol" panose="05050102010706020507" pitchFamily="18" charset="2"/>
              </a:rPr>
              <a:t></a:t>
            </a:r>
            <a:r>
              <a:rPr lang="en-US" altLang="en-US" sz="2400" b="1">
                <a:latin typeface="Tahoma" panose="020B0604030504040204" pitchFamily="34" charset="0"/>
              </a:rPr>
              <a:t>) </a:t>
            </a:r>
            <a:r>
              <a:rPr lang="en-US" altLang="en-US" sz="2400" b="1">
                <a:latin typeface="Tahoma" panose="020B0604030504040204" pitchFamily="34" charset="0"/>
                <a:sym typeface="Symbol" panose="05050102010706020507" pitchFamily="18" charset="2"/>
              </a:rPr>
              <a:t>*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981199" y="1059443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latin typeface="Tahoma" panose="020B0604030504040204" pitchFamily="34" charset="0"/>
              </a:rPr>
              <a:t>T(0 ,b) *</a:t>
            </a: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4571999" y="1059443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</a:rPr>
              <a:t>M </a:t>
            </a:r>
            <a:r>
              <a:rPr lang="en-US" altLang="en-US" sz="2400" b="1" baseline="-25000">
                <a:latin typeface="Tahoma" panose="020B0604030504040204" pitchFamily="34" charset="0"/>
              </a:rPr>
              <a:t>x</a:t>
            </a:r>
            <a:r>
              <a:rPr lang="en-US" altLang="en-US" sz="2400" b="1">
                <a:latin typeface="Tahoma" panose="020B0604030504040204" pitchFamily="34" charset="0"/>
              </a:rPr>
              <a:t>*</a:t>
            </a:r>
            <a:endParaRPr lang="en-US" altLang="en-US" sz="2400" b="1">
              <a:latin typeface="Tahom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3428999" y="1059443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Tahoma" panose="020B0604030504040204" pitchFamily="34" charset="0"/>
              </a:rPr>
              <a:t>R(</a:t>
            </a:r>
            <a:r>
              <a:rPr lang="en-US" altLang="en-US" sz="2400" b="1">
                <a:latin typeface="Tahoma" panose="020B0604030504040204" pitchFamily="34" charset="0"/>
                <a:sym typeface="Symbol" panose="05050102010706020507" pitchFamily="18" charset="2"/>
              </a:rPr>
              <a:t></a:t>
            </a:r>
            <a:r>
              <a:rPr lang="en-US" altLang="en-US" sz="2400" b="1">
                <a:latin typeface="Tahoma" panose="020B0604030504040204" pitchFamily="34" charset="0"/>
              </a:rPr>
              <a:t>) </a:t>
            </a:r>
            <a:r>
              <a:rPr lang="en-US" altLang="en-US" sz="2400" b="1">
                <a:latin typeface="Tahoma" panose="020B0604030504040204" pitchFamily="34" charset="0"/>
                <a:sym typeface="Symbol" panose="05050102010706020507" pitchFamily="18" charset="2"/>
              </a:rPr>
              <a:t>*</a:t>
            </a:r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0478718"/>
              </p:ext>
            </p:extLst>
          </p:nvPr>
        </p:nvGraphicFramePr>
        <p:xfrm>
          <a:off x="838200" y="1592843"/>
          <a:ext cx="8856663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927320" imgH="711000" progId="Equation.3">
                  <p:embed/>
                </p:oleObj>
              </mc:Choice>
              <mc:Fallback>
                <p:oleObj name="Equation" r:id="rId2" imgW="4927320" imgH="71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592843"/>
                        <a:ext cx="8856663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9459" name="Object 2"/>
              <p:cNvSpPr txBox="1"/>
              <p:nvPr/>
            </p:nvSpPr>
            <p:spPr bwMode="auto">
              <a:xfrm>
                <a:off x="762000" y="5112852"/>
                <a:ext cx="4256088" cy="892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𝑏𝑚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59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5112852"/>
                <a:ext cx="4256088" cy="8921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2">
                <a:extLst>
                  <a:ext uri="{FF2B5EF4-FFF2-40B4-BE49-F238E27FC236}">
                    <a16:creationId xmlns:a16="http://schemas.microsoft.com/office/drawing/2014/main" id="{37A5C839-081C-8EAD-7FD3-126650A81CA5}"/>
                  </a:ext>
                </a:extLst>
              </p:cNvPr>
              <p:cNvSpPr txBox="1"/>
              <p:nvPr/>
            </p:nvSpPr>
            <p:spPr bwMode="auto">
              <a:xfrm>
                <a:off x="905667" y="3157443"/>
                <a:ext cx="10524333" cy="8123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US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𝑐𝑜𝑠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𝑠𝑖𝑛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</m:e>
                              </m:func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</m:e>
                              </m:func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−(</m:t>
                              </m:r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𝑐𝑜𝑠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𝑠𝑖𝑛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Object 2">
                <a:extLst>
                  <a:ext uri="{FF2B5EF4-FFF2-40B4-BE49-F238E27FC236}">
                    <a16:creationId xmlns:a16="http://schemas.microsoft.com/office/drawing/2014/main" id="{37A5C839-081C-8EAD-7FD3-126650A81C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5667" y="3157443"/>
                <a:ext cx="10524333" cy="8123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2">
                <a:extLst>
                  <a:ext uri="{FF2B5EF4-FFF2-40B4-BE49-F238E27FC236}">
                    <a16:creationId xmlns:a16="http://schemas.microsoft.com/office/drawing/2014/main" id="{4C4551E0-932F-AC1A-A380-26CAB98F00B1}"/>
                  </a:ext>
                </a:extLst>
              </p:cNvPr>
              <p:cNvSpPr txBox="1"/>
              <p:nvPr/>
            </p:nvSpPr>
            <p:spPr bwMode="auto">
              <a:xfrm>
                <a:off x="859946" y="4101662"/>
                <a:ext cx="5952333" cy="8123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𝑡𝑎𝑛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𝑡𝑎𝑛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𝑡𝑎𝑛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𝑡𝑎𝑛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−(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𝑡𝑎𝑛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𝑡𝑎𝑛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𝑡𝑎𝑛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2">
                <a:extLst>
                  <a:ext uri="{FF2B5EF4-FFF2-40B4-BE49-F238E27FC236}">
                    <a16:creationId xmlns:a16="http://schemas.microsoft.com/office/drawing/2014/main" id="{4C4551E0-932F-AC1A-A380-26CAB98F0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9946" y="4101662"/>
                <a:ext cx="5952333" cy="8123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6A9CE3CC-5060-6806-FAF5-3613DE75CD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2666" y="4573039"/>
            <a:ext cx="3942094" cy="702854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CC16587-3C0F-450D-1F32-E03A6620B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  <p:bldP spid="7" grpId="0" autoUpdateAnimBg="0"/>
      <p:bldP spid="8" grpId="0" autoUpdateAnimBg="0"/>
      <p:bldP spid="9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28B87-AE52-03C2-7D00-AED0AD7CF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CA296A-952E-2B6E-71A9-B9BEB0E6EBAC}"/>
              </a:ext>
            </a:extLst>
          </p:cNvPr>
          <p:cNvSpPr txBox="1"/>
          <p:nvPr/>
        </p:nvSpPr>
        <p:spPr>
          <a:xfrm>
            <a:off x="381000" y="1015060"/>
            <a:ext cx="61557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Show that two successive reflections about any line (two lines) in the </a:t>
            </a:r>
            <a:r>
              <a:rPr lang="en-US" dirty="0" err="1"/>
              <a:t>xy</a:t>
            </a:r>
            <a:r>
              <a:rPr lang="en-US" dirty="0"/>
              <a:t> plane that intersects the coordinate origin</a:t>
            </a:r>
          </a:p>
          <a:p>
            <a:r>
              <a:rPr lang="en-US" dirty="0"/>
              <a:t>is equivalent to a rotation in the </a:t>
            </a:r>
            <a:r>
              <a:rPr lang="en-US" dirty="0" err="1"/>
              <a:t>xy</a:t>
            </a:r>
            <a:r>
              <a:rPr lang="en-US" dirty="0"/>
              <a:t> plane about the</a:t>
            </a:r>
          </a:p>
          <a:p>
            <a:r>
              <a:rPr lang="en-US" dirty="0"/>
              <a:t>origin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2">
                <a:extLst>
                  <a:ext uri="{FF2B5EF4-FFF2-40B4-BE49-F238E27FC236}">
                    <a16:creationId xmlns:a16="http://schemas.microsoft.com/office/drawing/2014/main" id="{88F76B20-5A51-BCFF-1ADC-4A94019F69F6}"/>
                  </a:ext>
                </a:extLst>
              </p:cNvPr>
              <p:cNvSpPr txBox="1"/>
              <p:nvPr/>
            </p:nvSpPr>
            <p:spPr bwMode="auto">
              <a:xfrm>
                <a:off x="1077227" y="2146406"/>
                <a:ext cx="5037933" cy="8123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p>
                                      <m:sSupPr>
                                        <m:ctrlPr>
                                          <a:rPr lang="en-US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𝑐𝑜𝑠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fName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func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𝑠𝑖𝑛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fName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func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func>
                                  <m:func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𝑐𝑜𝑠</m:t>
                                    </m:r>
                                  </m:e>
                                </m:func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func>
                                  <m:func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𝑐𝑜𝑠</m:t>
                                    </m:r>
                                  </m:e>
                                </m:func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−(</m:t>
                                </m:r>
                                <m:func>
                                  <m:func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𝑐𝑜𝑠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fName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func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𝑠𝑖𝑛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fName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func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Object 2">
                <a:extLst>
                  <a:ext uri="{FF2B5EF4-FFF2-40B4-BE49-F238E27FC236}">
                    <a16:creationId xmlns:a16="http://schemas.microsoft.com/office/drawing/2014/main" id="{88F76B20-5A51-BCFF-1ADC-4A94019F69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7227" y="2146406"/>
                <a:ext cx="5037933" cy="81231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27F3A820-6161-B47C-3D6A-6A3FB2523E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8373160"/>
              </p:ext>
            </p:extLst>
          </p:nvPr>
        </p:nvGraphicFramePr>
        <p:xfrm>
          <a:off x="1981199" y="3073117"/>
          <a:ext cx="3343291" cy="628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65360" imgH="482400" progId="Equation.DSMT4">
                  <p:embed/>
                </p:oleObj>
              </mc:Choice>
              <mc:Fallback>
                <p:oleObj name="Equation" r:id="rId3" imgW="256536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1199" y="3073117"/>
                        <a:ext cx="3343291" cy="6289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74CA84B6-7541-CA9C-73A4-7F69973230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8112562"/>
              </p:ext>
            </p:extLst>
          </p:nvPr>
        </p:nvGraphicFramePr>
        <p:xfrm>
          <a:off x="1431156" y="3911458"/>
          <a:ext cx="1995487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98320" imgH="457200" progId="Equation.DSMT4">
                  <p:embed/>
                </p:oleObj>
              </mc:Choice>
              <mc:Fallback>
                <p:oleObj name="Equation" r:id="rId5" imgW="1498320" imgH="45720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27F3A820-6161-B47C-3D6A-6A3FB2523E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31156" y="3911458"/>
                        <a:ext cx="1995487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A586DAB-6467-04FD-4755-FD72091A5F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384743"/>
              </p:ext>
            </p:extLst>
          </p:nvPr>
        </p:nvGraphicFramePr>
        <p:xfrm>
          <a:off x="1111006" y="4831742"/>
          <a:ext cx="75120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638680" imgH="457200" progId="Equation.DSMT4">
                  <p:embed/>
                </p:oleObj>
              </mc:Choice>
              <mc:Fallback>
                <p:oleObj name="Equation" r:id="rId7" imgW="5638680" imgH="457200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74CA84B6-7541-CA9C-73A4-7F69973230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11006" y="4831742"/>
                        <a:ext cx="751205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00AD4-E933-D1DE-8AEB-4ECA61B22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9361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4010356E-A34C-A233-2F6B-7AA6B68733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>
                <a:ea typeface="굴림체" pitchFamily="49" charset="-128"/>
              </a:rPr>
              <a:t>Shear – with ref line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F02745E6-2F9A-7281-F3C7-327204EF4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6771" y="1139278"/>
            <a:ext cx="7772400" cy="50329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2400" dirty="0">
                <a:ea typeface="굴림체" pitchFamily="49" charset="-128"/>
              </a:rPr>
              <a:t> </a:t>
            </a:r>
            <a:r>
              <a:rPr lang="en-US" altLang="ko-KR" sz="2400" b="1" dirty="0">
                <a:ea typeface="굴림체" pitchFamily="49" charset="-128"/>
              </a:rPr>
              <a:t>Converted to a parallelogram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ko-KR" sz="1600" dirty="0">
              <a:ea typeface="굴림체" pitchFamily="49" charset="-128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ko-KR" sz="1600" dirty="0">
                <a:ea typeface="굴림체" pitchFamily="49" charset="-128"/>
              </a:rPr>
              <a:t>        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ko-KR" sz="1600" dirty="0">
                <a:ea typeface="굴림체" pitchFamily="49" charset="-128"/>
              </a:rPr>
              <a:t>	    	</a:t>
            </a:r>
            <a:r>
              <a:rPr lang="en-US" altLang="ko-KR" sz="2400" i="1" dirty="0">
                <a:ea typeface="굴림체" pitchFamily="49" charset="-128"/>
              </a:rPr>
              <a:t>x’ = x + </a:t>
            </a:r>
            <a:r>
              <a:rPr lang="en-US" altLang="ko-KR" sz="2400" i="1" dirty="0" err="1">
                <a:ea typeface="굴림체" pitchFamily="49" charset="-128"/>
              </a:rPr>
              <a:t>sh</a:t>
            </a:r>
            <a:r>
              <a:rPr lang="en-US" altLang="ko-KR" sz="1400" i="1" dirty="0" err="1">
                <a:ea typeface="굴림체" pitchFamily="49" charset="-128"/>
              </a:rPr>
              <a:t>x</a:t>
            </a:r>
            <a:r>
              <a:rPr lang="en-US" altLang="ko-KR" sz="1400" i="1" dirty="0">
                <a:ea typeface="굴림체" pitchFamily="49" charset="-128"/>
              </a:rPr>
              <a:t> </a:t>
            </a:r>
            <a:r>
              <a:rPr lang="en-US" altLang="ko-KR" sz="3200" i="1" dirty="0">
                <a:ea typeface="굴림체" pitchFamily="49" charset="-128"/>
                <a:sym typeface="H_EQSYM1" pitchFamily="2" charset="2"/>
              </a:rPr>
              <a:t>·</a:t>
            </a:r>
            <a:r>
              <a:rPr lang="en-US" altLang="ko-KR" sz="2400" i="1" dirty="0">
                <a:ea typeface="굴림체" pitchFamily="49" charset="-128"/>
              </a:rPr>
              <a:t> y,    y’ = y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ko-KR" sz="1600" i="1" dirty="0">
              <a:ea typeface="굴림체" pitchFamily="49" charset="-128"/>
            </a:endParaRPr>
          </a:p>
          <a:p>
            <a:pPr>
              <a:lnSpc>
                <a:spcPct val="90000"/>
              </a:lnSpc>
            </a:pPr>
            <a:r>
              <a:rPr lang="en-US" altLang="ko-KR" sz="2400" dirty="0">
                <a:ea typeface="굴림체" pitchFamily="49" charset="-128"/>
              </a:rPr>
              <a:t> </a:t>
            </a:r>
            <a:r>
              <a:rPr lang="en-US" altLang="ko-KR" sz="2400" b="1" dirty="0">
                <a:ea typeface="굴림체" pitchFamily="49" charset="-128"/>
              </a:rPr>
              <a:t>Transformed to a shifted parallelogram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체" pitchFamily="49" charset="-128"/>
              </a:rPr>
              <a:t>(Y = </a:t>
            </a:r>
            <a:r>
              <a:rPr lang="en-US" altLang="ko-KR" sz="2000" dirty="0" err="1">
                <a:ea typeface="굴림체" pitchFamily="49" charset="-128"/>
              </a:rPr>
              <a:t>Yref</a:t>
            </a:r>
            <a:r>
              <a:rPr lang="en-US" altLang="ko-KR" sz="2000" dirty="0">
                <a:ea typeface="굴림체" pitchFamily="49" charset="-128"/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ko-KR" sz="2400" dirty="0">
                <a:ea typeface="굴림체" pitchFamily="49" charset="-128"/>
              </a:rPr>
              <a:t> </a:t>
            </a:r>
            <a:r>
              <a:rPr lang="en-US" altLang="ko-KR" sz="1600" dirty="0">
                <a:ea typeface="굴림체" pitchFamily="49" charset="-128"/>
              </a:rPr>
              <a:t>        	    	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ko-KR" sz="1600" i="1" dirty="0">
                <a:ea typeface="굴림체" pitchFamily="49" charset="-128"/>
              </a:rPr>
              <a:t>		</a:t>
            </a:r>
            <a:r>
              <a:rPr lang="en-US" altLang="ko-KR" sz="2000" i="1" dirty="0">
                <a:ea typeface="굴림체" pitchFamily="49" charset="-128"/>
              </a:rPr>
              <a:t>x’ = x + </a:t>
            </a:r>
            <a:r>
              <a:rPr lang="en-US" altLang="ko-KR" sz="2000" i="1" dirty="0" err="1">
                <a:ea typeface="굴림체" pitchFamily="49" charset="-128"/>
              </a:rPr>
              <a:t>sh</a:t>
            </a:r>
            <a:r>
              <a:rPr lang="en-US" altLang="ko-KR" sz="1100" i="1" dirty="0" err="1">
                <a:ea typeface="굴림체" pitchFamily="49" charset="-128"/>
              </a:rPr>
              <a:t>x</a:t>
            </a:r>
            <a:r>
              <a:rPr lang="en-US" altLang="ko-KR" sz="1100" i="1" dirty="0">
                <a:ea typeface="굴림체" pitchFamily="49" charset="-128"/>
              </a:rPr>
              <a:t> </a:t>
            </a:r>
            <a:r>
              <a:rPr lang="en-US" altLang="ko-KR" sz="2800" i="1" dirty="0">
                <a:ea typeface="굴림체" pitchFamily="49" charset="-128"/>
                <a:sym typeface="H_EQSYM1" pitchFamily="2" charset="2"/>
              </a:rPr>
              <a:t>·</a:t>
            </a:r>
            <a:r>
              <a:rPr lang="en-US" altLang="ko-KR" sz="1100" i="1" dirty="0">
                <a:ea typeface="굴림체" pitchFamily="49" charset="-128"/>
              </a:rPr>
              <a:t> </a:t>
            </a:r>
            <a:r>
              <a:rPr lang="en-US" altLang="ko-KR" sz="2800" i="1" dirty="0">
                <a:ea typeface="굴림체" pitchFamily="49" charset="-128"/>
                <a:sym typeface="H_EQSYM1" pitchFamily="2" charset="2"/>
              </a:rPr>
              <a:t>(</a:t>
            </a:r>
            <a:r>
              <a:rPr lang="en-US" altLang="ko-KR" sz="2000" i="1" dirty="0">
                <a:ea typeface="굴림체" pitchFamily="49" charset="-128"/>
              </a:rPr>
              <a:t>y-</a:t>
            </a:r>
            <a:r>
              <a:rPr lang="en-US" altLang="ko-KR" sz="2000" i="1" dirty="0" err="1">
                <a:ea typeface="굴림체" pitchFamily="49" charset="-128"/>
              </a:rPr>
              <a:t>y</a:t>
            </a:r>
            <a:r>
              <a:rPr lang="en-US" altLang="ko-KR" sz="1000" i="1" dirty="0" err="1">
                <a:ea typeface="굴림체" pitchFamily="49" charset="-128"/>
              </a:rPr>
              <a:t>ref</a:t>
            </a:r>
            <a:r>
              <a:rPr lang="en-US" altLang="ko-KR" sz="2000" i="1" dirty="0">
                <a:ea typeface="굴림체" pitchFamily="49" charset="-128"/>
              </a:rPr>
              <a:t>),    y’ = y</a:t>
            </a:r>
            <a:endParaRPr lang="en-US" altLang="ko-KR" sz="1600" i="1" dirty="0">
              <a:ea typeface="굴림체" pitchFamily="49" charset="-128"/>
            </a:endParaRPr>
          </a:p>
        </p:txBody>
      </p:sp>
      <p:graphicFrame>
        <p:nvGraphicFramePr>
          <p:cNvPr id="47108" name="Object 4">
            <a:extLst>
              <a:ext uri="{FF2B5EF4-FFF2-40B4-BE49-F238E27FC236}">
                <a16:creationId xmlns:a16="http://schemas.microsoft.com/office/drawing/2014/main" id="{93D8EABF-57CC-5129-D2AB-4641ED0AB7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6997177"/>
              </p:ext>
            </p:extLst>
          </p:nvPr>
        </p:nvGraphicFramePr>
        <p:xfrm>
          <a:off x="4435281" y="1981200"/>
          <a:ext cx="115093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수식" r:id="rId3" imgW="825480" imgH="711000" progId="Equation.3">
                  <p:embed/>
                </p:oleObj>
              </mc:Choice>
              <mc:Fallback>
                <p:oleObj name="수식" r:id="rId3" imgW="825480" imgH="711000" progId="Equation.3">
                  <p:embed/>
                  <p:pic>
                    <p:nvPicPr>
                      <p:cNvPr id="47108" name="Object 4">
                        <a:extLst>
                          <a:ext uri="{FF2B5EF4-FFF2-40B4-BE49-F238E27FC236}">
                            <a16:creationId xmlns:a16="http://schemas.microsoft.com/office/drawing/2014/main" id="{93D8EABF-57CC-5129-D2AB-4641ED0AB7F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5281" y="1981200"/>
                        <a:ext cx="1150938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9" name="Object 5">
            <a:extLst>
              <a:ext uri="{FF2B5EF4-FFF2-40B4-BE49-F238E27FC236}">
                <a16:creationId xmlns:a16="http://schemas.microsoft.com/office/drawing/2014/main" id="{EC4C6692-43FE-80FF-5A64-F89E1F840D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1767458"/>
              </p:ext>
            </p:extLst>
          </p:nvPr>
        </p:nvGraphicFramePr>
        <p:xfrm>
          <a:off x="4200379" y="4639234"/>
          <a:ext cx="1828800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수식" r:id="rId5" imgW="1409400" imgH="711000" progId="Equation.3">
                  <p:embed/>
                </p:oleObj>
              </mc:Choice>
              <mc:Fallback>
                <p:oleObj name="수식" r:id="rId5" imgW="1409400" imgH="711000" progId="Equation.3">
                  <p:embed/>
                  <p:pic>
                    <p:nvPicPr>
                      <p:cNvPr id="47109" name="Object 5">
                        <a:extLst>
                          <a:ext uri="{FF2B5EF4-FFF2-40B4-BE49-F238E27FC236}">
                            <a16:creationId xmlns:a16="http://schemas.microsoft.com/office/drawing/2014/main" id="{EC4C6692-43FE-80FF-5A64-F89E1F840D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0379" y="4639234"/>
                        <a:ext cx="1828800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0" name="Text Box 6">
            <a:extLst>
              <a:ext uri="{FF2B5EF4-FFF2-40B4-BE49-F238E27FC236}">
                <a16:creationId xmlns:a16="http://schemas.microsoft.com/office/drawing/2014/main" id="{FD6EF43D-9701-1F8A-BA58-CA8E7183D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5310" y="3198309"/>
            <a:ext cx="867843" cy="34073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600" dirty="0"/>
              <a:t>(</a:t>
            </a:r>
            <a:r>
              <a:rPr kumimoji="1" lang="en-US" altLang="ko-KR" sz="1600" i="1" dirty="0" err="1"/>
              <a:t>Sh</a:t>
            </a:r>
            <a:r>
              <a:rPr kumimoji="1" lang="en-US" altLang="ko-KR" sz="1000" i="1" dirty="0" err="1"/>
              <a:t>x</a:t>
            </a:r>
            <a:r>
              <a:rPr kumimoji="1" lang="en-US" altLang="ko-KR" sz="1600" i="1" dirty="0"/>
              <a:t>=2</a:t>
            </a:r>
            <a:r>
              <a:rPr kumimoji="1" lang="en-US" altLang="ko-KR" sz="1600" dirty="0"/>
              <a:t>)</a:t>
            </a:r>
          </a:p>
        </p:txBody>
      </p:sp>
      <p:sp>
        <p:nvSpPr>
          <p:cNvPr id="47111" name="Text Box 7">
            <a:extLst>
              <a:ext uri="{FF2B5EF4-FFF2-40B4-BE49-F238E27FC236}">
                <a16:creationId xmlns:a16="http://schemas.microsoft.com/office/drawing/2014/main" id="{1D896DB1-9B2B-A177-362B-6C5587B13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7580" y="5911346"/>
            <a:ext cx="1709420" cy="34073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600" dirty="0"/>
              <a:t>(</a:t>
            </a:r>
            <a:r>
              <a:rPr kumimoji="1" lang="en-US" altLang="ko-KR" sz="1600" i="1" dirty="0" err="1"/>
              <a:t>Sh</a:t>
            </a:r>
            <a:r>
              <a:rPr kumimoji="1" lang="en-US" altLang="ko-KR" sz="1000" i="1" dirty="0" err="1"/>
              <a:t>x</a:t>
            </a:r>
            <a:r>
              <a:rPr kumimoji="1" lang="en-US" altLang="ko-KR" sz="1600" i="1" dirty="0"/>
              <a:t>=1/2, </a:t>
            </a:r>
            <a:r>
              <a:rPr kumimoji="1" lang="en-US" altLang="ko-KR" sz="1600" i="1" dirty="0" err="1"/>
              <a:t>y</a:t>
            </a:r>
            <a:r>
              <a:rPr kumimoji="1" lang="en-US" altLang="ko-KR" sz="1000" i="1" dirty="0" err="1"/>
              <a:t>ref</a:t>
            </a:r>
            <a:r>
              <a:rPr kumimoji="1" lang="en-US" altLang="ko-KR" sz="1600" i="1" dirty="0"/>
              <a:t>=-1</a:t>
            </a:r>
            <a:r>
              <a:rPr kumimoji="1" lang="en-US" altLang="ko-KR" sz="1600" dirty="0"/>
              <a:t>)</a:t>
            </a:r>
          </a:p>
        </p:txBody>
      </p:sp>
      <p:grpSp>
        <p:nvGrpSpPr>
          <p:cNvPr id="47112" name="Group 8">
            <a:extLst>
              <a:ext uri="{FF2B5EF4-FFF2-40B4-BE49-F238E27FC236}">
                <a16:creationId xmlns:a16="http://schemas.microsoft.com/office/drawing/2014/main" id="{95335B89-1BC5-738F-AA4A-33767D6367DD}"/>
              </a:ext>
            </a:extLst>
          </p:cNvPr>
          <p:cNvGrpSpPr>
            <a:grpSpLocks/>
          </p:cNvGrpSpPr>
          <p:nvPr/>
        </p:nvGrpSpPr>
        <p:grpSpPr bwMode="auto">
          <a:xfrm>
            <a:off x="7086600" y="1750485"/>
            <a:ext cx="1371600" cy="1424517"/>
            <a:chOff x="883" y="2350"/>
            <a:chExt cx="1181" cy="1346"/>
          </a:xfrm>
        </p:grpSpPr>
        <p:sp>
          <p:nvSpPr>
            <p:cNvPr id="47113" name="Line 9">
              <a:extLst>
                <a:ext uri="{FF2B5EF4-FFF2-40B4-BE49-F238E27FC236}">
                  <a16:creationId xmlns:a16="http://schemas.microsoft.com/office/drawing/2014/main" id="{3694970B-9D08-7183-050B-C2E87FB64E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" y="3072"/>
              <a:ext cx="10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7114" name="Line 10">
              <a:extLst>
                <a:ext uri="{FF2B5EF4-FFF2-40B4-BE49-F238E27FC236}">
                  <a16:creationId xmlns:a16="http://schemas.microsoft.com/office/drawing/2014/main" id="{58A1F074-0482-0A70-986F-BDDA93CC73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5" y="2496"/>
              <a:ext cx="0" cy="1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7115" name="Text Box 11">
              <a:extLst>
                <a:ext uri="{FF2B5EF4-FFF2-40B4-BE49-F238E27FC236}">
                  <a16:creationId xmlns:a16="http://schemas.microsoft.com/office/drawing/2014/main" id="{2F2FA33C-D464-B1B2-8474-F943203D93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" y="2974"/>
              <a:ext cx="269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x</a:t>
              </a:r>
              <a:endParaRPr kumimoji="1" lang="en-US" altLang="ko-KR" sz="1400"/>
            </a:p>
          </p:txBody>
        </p:sp>
        <p:sp>
          <p:nvSpPr>
            <p:cNvPr id="47116" name="Text Box 12">
              <a:extLst>
                <a:ext uri="{FF2B5EF4-FFF2-40B4-BE49-F238E27FC236}">
                  <a16:creationId xmlns:a16="http://schemas.microsoft.com/office/drawing/2014/main" id="{72761724-88B9-0CA9-2FEA-7AE515A2FD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3" y="2350"/>
              <a:ext cx="269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y</a:t>
              </a:r>
              <a:endParaRPr kumimoji="1" lang="en-US" altLang="ko-KR"/>
            </a:p>
          </p:txBody>
        </p:sp>
      </p:grpSp>
      <p:sp>
        <p:nvSpPr>
          <p:cNvPr id="47117" name="Rectangle 13">
            <a:extLst>
              <a:ext uri="{FF2B5EF4-FFF2-40B4-BE49-F238E27FC236}">
                <a16:creationId xmlns:a16="http://schemas.microsoft.com/office/drawing/2014/main" id="{5FFF0CC4-4EDC-E666-DF1F-42284AF48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2209800"/>
            <a:ext cx="381000" cy="3048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7118" name="Group 14">
            <a:extLst>
              <a:ext uri="{FF2B5EF4-FFF2-40B4-BE49-F238E27FC236}">
                <a16:creationId xmlns:a16="http://schemas.microsoft.com/office/drawing/2014/main" id="{6039B36F-7E64-0BD1-E54E-8D1D210CDCCC}"/>
              </a:ext>
            </a:extLst>
          </p:cNvPr>
          <p:cNvGrpSpPr>
            <a:grpSpLocks/>
          </p:cNvGrpSpPr>
          <p:nvPr/>
        </p:nvGrpSpPr>
        <p:grpSpPr bwMode="auto">
          <a:xfrm>
            <a:off x="9067800" y="1750485"/>
            <a:ext cx="1371600" cy="1424517"/>
            <a:chOff x="883" y="2350"/>
            <a:chExt cx="1181" cy="1346"/>
          </a:xfrm>
        </p:grpSpPr>
        <p:sp>
          <p:nvSpPr>
            <p:cNvPr id="47119" name="Line 15">
              <a:extLst>
                <a:ext uri="{FF2B5EF4-FFF2-40B4-BE49-F238E27FC236}">
                  <a16:creationId xmlns:a16="http://schemas.microsoft.com/office/drawing/2014/main" id="{61AFE576-9E7F-250B-FEEA-65EC11D3E4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" y="3072"/>
              <a:ext cx="10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7120" name="Line 16">
              <a:extLst>
                <a:ext uri="{FF2B5EF4-FFF2-40B4-BE49-F238E27FC236}">
                  <a16:creationId xmlns:a16="http://schemas.microsoft.com/office/drawing/2014/main" id="{8785C0C3-D21E-356A-E8D3-682C79EEB9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5" y="2496"/>
              <a:ext cx="0" cy="1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7121" name="Text Box 17">
              <a:extLst>
                <a:ext uri="{FF2B5EF4-FFF2-40B4-BE49-F238E27FC236}">
                  <a16:creationId xmlns:a16="http://schemas.microsoft.com/office/drawing/2014/main" id="{37368BE1-7785-B9E1-528E-44C1229F33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" y="2974"/>
              <a:ext cx="269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x</a:t>
              </a:r>
              <a:endParaRPr kumimoji="1" lang="en-US" altLang="ko-KR" sz="1400"/>
            </a:p>
          </p:txBody>
        </p:sp>
        <p:sp>
          <p:nvSpPr>
            <p:cNvPr id="47122" name="Text Box 18">
              <a:extLst>
                <a:ext uri="{FF2B5EF4-FFF2-40B4-BE49-F238E27FC236}">
                  <a16:creationId xmlns:a16="http://schemas.microsoft.com/office/drawing/2014/main" id="{C07BB0EA-1672-0C9D-4833-E691865315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3" y="2350"/>
              <a:ext cx="269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y</a:t>
              </a:r>
              <a:endParaRPr kumimoji="1" lang="en-US" altLang="ko-KR"/>
            </a:p>
          </p:txBody>
        </p:sp>
      </p:grpSp>
      <p:sp>
        <p:nvSpPr>
          <p:cNvPr id="47123" name="Freeform 19">
            <a:extLst>
              <a:ext uri="{FF2B5EF4-FFF2-40B4-BE49-F238E27FC236}">
                <a16:creationId xmlns:a16="http://schemas.microsoft.com/office/drawing/2014/main" id="{5CF3CEE6-1AAA-B4DB-24E0-E0CDC4AE0B5E}"/>
              </a:ext>
            </a:extLst>
          </p:cNvPr>
          <p:cNvSpPr>
            <a:spLocks/>
          </p:cNvSpPr>
          <p:nvPr/>
        </p:nvSpPr>
        <p:spPr bwMode="auto">
          <a:xfrm>
            <a:off x="9296400" y="2209800"/>
            <a:ext cx="990600" cy="304800"/>
          </a:xfrm>
          <a:custGeom>
            <a:avLst/>
            <a:gdLst>
              <a:gd name="T0" fmla="*/ 0 w 720"/>
              <a:gd name="T1" fmla="*/ 192 h 192"/>
              <a:gd name="T2" fmla="*/ 528 w 720"/>
              <a:gd name="T3" fmla="*/ 0 h 192"/>
              <a:gd name="T4" fmla="*/ 720 w 720"/>
              <a:gd name="T5" fmla="*/ 0 h 192"/>
              <a:gd name="T6" fmla="*/ 240 w 720"/>
              <a:gd name="T7" fmla="*/ 192 h 192"/>
              <a:gd name="T8" fmla="*/ 0 w 720"/>
              <a:gd name="T9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0" h="192">
                <a:moveTo>
                  <a:pt x="0" y="192"/>
                </a:moveTo>
                <a:lnTo>
                  <a:pt x="528" y="0"/>
                </a:lnTo>
                <a:lnTo>
                  <a:pt x="720" y="0"/>
                </a:lnTo>
                <a:lnTo>
                  <a:pt x="240" y="192"/>
                </a:lnTo>
                <a:lnTo>
                  <a:pt x="0" y="192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grpSp>
        <p:nvGrpSpPr>
          <p:cNvPr id="47124" name="Group 20">
            <a:extLst>
              <a:ext uri="{FF2B5EF4-FFF2-40B4-BE49-F238E27FC236}">
                <a16:creationId xmlns:a16="http://schemas.microsoft.com/office/drawing/2014/main" id="{E3F79FB3-09F7-4C44-968A-E45DCC537E9F}"/>
              </a:ext>
            </a:extLst>
          </p:cNvPr>
          <p:cNvGrpSpPr>
            <a:grpSpLocks/>
          </p:cNvGrpSpPr>
          <p:nvPr/>
        </p:nvGrpSpPr>
        <p:grpSpPr bwMode="auto">
          <a:xfrm>
            <a:off x="7162800" y="4265085"/>
            <a:ext cx="1371600" cy="1424517"/>
            <a:chOff x="883" y="2350"/>
            <a:chExt cx="1181" cy="1346"/>
          </a:xfrm>
        </p:grpSpPr>
        <p:sp>
          <p:nvSpPr>
            <p:cNvPr id="47125" name="Line 21">
              <a:extLst>
                <a:ext uri="{FF2B5EF4-FFF2-40B4-BE49-F238E27FC236}">
                  <a16:creationId xmlns:a16="http://schemas.microsoft.com/office/drawing/2014/main" id="{404801B4-E3A1-3795-C26B-AABE01457C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" y="3072"/>
              <a:ext cx="10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7126" name="Line 22">
              <a:extLst>
                <a:ext uri="{FF2B5EF4-FFF2-40B4-BE49-F238E27FC236}">
                  <a16:creationId xmlns:a16="http://schemas.microsoft.com/office/drawing/2014/main" id="{ACB5ECBB-BAB7-FDD1-F8FE-38BB44887C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5" y="2496"/>
              <a:ext cx="0" cy="1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7127" name="Text Box 23">
              <a:extLst>
                <a:ext uri="{FF2B5EF4-FFF2-40B4-BE49-F238E27FC236}">
                  <a16:creationId xmlns:a16="http://schemas.microsoft.com/office/drawing/2014/main" id="{70EB40BC-1D66-D1BE-F4E6-B619E3066C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" y="2974"/>
              <a:ext cx="269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x</a:t>
              </a:r>
              <a:endParaRPr kumimoji="1" lang="en-US" altLang="ko-KR" sz="1400"/>
            </a:p>
          </p:txBody>
        </p:sp>
        <p:sp>
          <p:nvSpPr>
            <p:cNvPr id="47128" name="Text Box 24">
              <a:extLst>
                <a:ext uri="{FF2B5EF4-FFF2-40B4-BE49-F238E27FC236}">
                  <a16:creationId xmlns:a16="http://schemas.microsoft.com/office/drawing/2014/main" id="{7ABFA009-C251-597A-A441-5AA382C305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3" y="2350"/>
              <a:ext cx="269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y</a:t>
              </a:r>
              <a:endParaRPr kumimoji="1" lang="en-US" altLang="ko-KR"/>
            </a:p>
          </p:txBody>
        </p:sp>
      </p:grpSp>
      <p:sp>
        <p:nvSpPr>
          <p:cNvPr id="47129" name="Rectangle 25">
            <a:extLst>
              <a:ext uri="{FF2B5EF4-FFF2-40B4-BE49-F238E27FC236}">
                <a16:creationId xmlns:a16="http://schemas.microsoft.com/office/drawing/2014/main" id="{6FE73388-AA67-F31D-4404-77F3F42C2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4724400"/>
            <a:ext cx="381000" cy="3048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7130" name="Group 26">
            <a:extLst>
              <a:ext uri="{FF2B5EF4-FFF2-40B4-BE49-F238E27FC236}">
                <a16:creationId xmlns:a16="http://schemas.microsoft.com/office/drawing/2014/main" id="{CB0AA954-FEAD-D7BA-A5AB-0ECDEE405CB4}"/>
              </a:ext>
            </a:extLst>
          </p:cNvPr>
          <p:cNvGrpSpPr>
            <a:grpSpLocks/>
          </p:cNvGrpSpPr>
          <p:nvPr/>
        </p:nvGrpSpPr>
        <p:grpSpPr bwMode="auto">
          <a:xfrm>
            <a:off x="9296400" y="4265085"/>
            <a:ext cx="1371600" cy="1424517"/>
            <a:chOff x="883" y="2350"/>
            <a:chExt cx="1181" cy="1346"/>
          </a:xfrm>
        </p:grpSpPr>
        <p:sp>
          <p:nvSpPr>
            <p:cNvPr id="47131" name="Line 27">
              <a:extLst>
                <a:ext uri="{FF2B5EF4-FFF2-40B4-BE49-F238E27FC236}">
                  <a16:creationId xmlns:a16="http://schemas.microsoft.com/office/drawing/2014/main" id="{55325871-4CEC-E21E-3C0B-581F1C58AD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" y="3072"/>
              <a:ext cx="10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7132" name="Line 28">
              <a:extLst>
                <a:ext uri="{FF2B5EF4-FFF2-40B4-BE49-F238E27FC236}">
                  <a16:creationId xmlns:a16="http://schemas.microsoft.com/office/drawing/2014/main" id="{DA5FF136-A90C-3DE2-C5C6-87E28FA23A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5" y="2496"/>
              <a:ext cx="0" cy="1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7133" name="Text Box 29">
              <a:extLst>
                <a:ext uri="{FF2B5EF4-FFF2-40B4-BE49-F238E27FC236}">
                  <a16:creationId xmlns:a16="http://schemas.microsoft.com/office/drawing/2014/main" id="{DDDCCC6B-8BFD-C69A-20AC-FC376E8218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" y="2974"/>
              <a:ext cx="269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x</a:t>
              </a:r>
              <a:endParaRPr kumimoji="1" lang="en-US" altLang="ko-KR" sz="1400"/>
            </a:p>
          </p:txBody>
        </p:sp>
        <p:sp>
          <p:nvSpPr>
            <p:cNvPr id="47134" name="Text Box 30">
              <a:extLst>
                <a:ext uri="{FF2B5EF4-FFF2-40B4-BE49-F238E27FC236}">
                  <a16:creationId xmlns:a16="http://schemas.microsoft.com/office/drawing/2014/main" id="{43BA4A91-61D0-74CF-8BB9-F0F6D4D2FA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3" y="2350"/>
              <a:ext cx="269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y</a:t>
              </a:r>
              <a:endParaRPr kumimoji="1" lang="en-US" altLang="ko-KR"/>
            </a:p>
          </p:txBody>
        </p:sp>
      </p:grpSp>
      <p:sp>
        <p:nvSpPr>
          <p:cNvPr id="47135" name="Freeform 31">
            <a:extLst>
              <a:ext uri="{FF2B5EF4-FFF2-40B4-BE49-F238E27FC236}">
                <a16:creationId xmlns:a16="http://schemas.microsoft.com/office/drawing/2014/main" id="{9BDD5ABF-4F5B-4279-0D36-E614797C2E58}"/>
              </a:ext>
            </a:extLst>
          </p:cNvPr>
          <p:cNvSpPr>
            <a:spLocks/>
          </p:cNvSpPr>
          <p:nvPr/>
        </p:nvSpPr>
        <p:spPr bwMode="auto">
          <a:xfrm>
            <a:off x="9601200" y="4724400"/>
            <a:ext cx="609600" cy="304800"/>
          </a:xfrm>
          <a:custGeom>
            <a:avLst/>
            <a:gdLst>
              <a:gd name="T0" fmla="*/ 0 w 384"/>
              <a:gd name="T1" fmla="*/ 192 h 192"/>
              <a:gd name="T2" fmla="*/ 192 w 384"/>
              <a:gd name="T3" fmla="*/ 0 h 192"/>
              <a:gd name="T4" fmla="*/ 384 w 384"/>
              <a:gd name="T5" fmla="*/ 0 h 192"/>
              <a:gd name="T6" fmla="*/ 192 w 384"/>
              <a:gd name="T7" fmla="*/ 192 h 192"/>
              <a:gd name="T8" fmla="*/ 0 w 384"/>
              <a:gd name="T9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4" h="192">
                <a:moveTo>
                  <a:pt x="0" y="192"/>
                </a:moveTo>
                <a:lnTo>
                  <a:pt x="192" y="0"/>
                </a:lnTo>
                <a:lnTo>
                  <a:pt x="384" y="0"/>
                </a:lnTo>
                <a:lnTo>
                  <a:pt x="192" y="192"/>
                </a:lnTo>
                <a:lnTo>
                  <a:pt x="0" y="192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47136" name="Text Box 32">
            <a:extLst>
              <a:ext uri="{FF2B5EF4-FFF2-40B4-BE49-F238E27FC236}">
                <a16:creationId xmlns:a16="http://schemas.microsoft.com/office/drawing/2014/main" id="{7FD0D826-E282-C9A7-69E4-62234BEAF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2438400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400" b="1"/>
              <a:t>(0,0)</a:t>
            </a:r>
          </a:p>
        </p:txBody>
      </p:sp>
      <p:sp>
        <p:nvSpPr>
          <p:cNvPr id="47137" name="Text Box 33">
            <a:extLst>
              <a:ext uri="{FF2B5EF4-FFF2-40B4-BE49-F238E27FC236}">
                <a16:creationId xmlns:a16="http://schemas.microsoft.com/office/drawing/2014/main" id="{6DCD5196-36B9-2A21-35CF-8EA52AAB3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2438400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400" b="1"/>
              <a:t>(1,0)</a:t>
            </a:r>
          </a:p>
        </p:txBody>
      </p:sp>
      <p:sp>
        <p:nvSpPr>
          <p:cNvPr id="47138" name="Text Box 34">
            <a:extLst>
              <a:ext uri="{FF2B5EF4-FFF2-40B4-BE49-F238E27FC236}">
                <a16:creationId xmlns:a16="http://schemas.microsoft.com/office/drawing/2014/main" id="{4BD21392-C03C-E3F0-977D-970D53D6F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1828800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400" b="1"/>
              <a:t>(1,1)</a:t>
            </a:r>
          </a:p>
        </p:txBody>
      </p:sp>
      <p:sp>
        <p:nvSpPr>
          <p:cNvPr id="47139" name="Text Box 35">
            <a:extLst>
              <a:ext uri="{FF2B5EF4-FFF2-40B4-BE49-F238E27FC236}">
                <a16:creationId xmlns:a16="http://schemas.microsoft.com/office/drawing/2014/main" id="{BB63A237-025C-BA61-C25F-1CDB9EC68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1905000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400" b="1"/>
              <a:t>(0,1)</a:t>
            </a:r>
          </a:p>
        </p:txBody>
      </p:sp>
      <p:sp>
        <p:nvSpPr>
          <p:cNvPr id="47140" name="Text Box 36">
            <a:extLst>
              <a:ext uri="{FF2B5EF4-FFF2-40B4-BE49-F238E27FC236}">
                <a16:creationId xmlns:a16="http://schemas.microsoft.com/office/drawing/2014/main" id="{4B3F0EE6-7DAC-40A1-A7B6-833629971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50292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600" b="1"/>
              <a:t>(</a:t>
            </a:r>
            <a:r>
              <a:rPr kumimoji="1" lang="en-US" altLang="ko-KR" sz="1400" b="1"/>
              <a:t>0,0</a:t>
            </a:r>
            <a:r>
              <a:rPr kumimoji="1" lang="en-US" altLang="ko-KR" sz="1600" b="1"/>
              <a:t>)</a:t>
            </a:r>
          </a:p>
        </p:txBody>
      </p:sp>
      <p:sp>
        <p:nvSpPr>
          <p:cNvPr id="47141" name="Text Box 37">
            <a:extLst>
              <a:ext uri="{FF2B5EF4-FFF2-40B4-BE49-F238E27FC236}">
                <a16:creationId xmlns:a16="http://schemas.microsoft.com/office/drawing/2014/main" id="{AF56A389-5B65-5715-AF3B-61353FF96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50292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600" b="1"/>
              <a:t>(</a:t>
            </a:r>
            <a:r>
              <a:rPr kumimoji="1" lang="en-US" altLang="ko-KR" sz="1400" b="1"/>
              <a:t>1,0</a:t>
            </a:r>
            <a:r>
              <a:rPr kumimoji="1" lang="en-US" altLang="ko-KR" sz="1600" b="1"/>
              <a:t>)</a:t>
            </a:r>
          </a:p>
        </p:txBody>
      </p:sp>
      <p:sp>
        <p:nvSpPr>
          <p:cNvPr id="47142" name="Text Box 38">
            <a:extLst>
              <a:ext uri="{FF2B5EF4-FFF2-40B4-BE49-F238E27FC236}">
                <a16:creationId xmlns:a16="http://schemas.microsoft.com/office/drawing/2014/main" id="{997659B1-DE2B-5459-C65A-6E256D034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44196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600" b="1"/>
              <a:t>(</a:t>
            </a:r>
            <a:r>
              <a:rPr kumimoji="1" lang="en-US" altLang="ko-KR" sz="1400" b="1"/>
              <a:t>1,1</a:t>
            </a:r>
            <a:r>
              <a:rPr kumimoji="1" lang="en-US" altLang="ko-KR" sz="1600" b="1"/>
              <a:t>)</a:t>
            </a:r>
          </a:p>
        </p:txBody>
      </p:sp>
      <p:sp>
        <p:nvSpPr>
          <p:cNvPr id="47143" name="Text Box 39">
            <a:extLst>
              <a:ext uri="{FF2B5EF4-FFF2-40B4-BE49-F238E27FC236}">
                <a16:creationId xmlns:a16="http://schemas.microsoft.com/office/drawing/2014/main" id="{F95525F1-B250-E737-9CC3-1C82567C0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495800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400" b="1"/>
              <a:t>(0,1)</a:t>
            </a:r>
          </a:p>
        </p:txBody>
      </p:sp>
      <p:sp>
        <p:nvSpPr>
          <p:cNvPr id="47144" name="AutoShape 40">
            <a:extLst>
              <a:ext uri="{FF2B5EF4-FFF2-40B4-BE49-F238E27FC236}">
                <a16:creationId xmlns:a16="http://schemas.microsoft.com/office/drawing/2014/main" id="{85B55AFE-F184-C358-6DB0-1697BBDD7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8800" y="5181600"/>
            <a:ext cx="76200" cy="76200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45" name="Text Box 41">
            <a:extLst>
              <a:ext uri="{FF2B5EF4-FFF2-40B4-BE49-F238E27FC236}">
                <a16:creationId xmlns:a16="http://schemas.microsoft.com/office/drawing/2014/main" id="{6433858A-B801-BF6D-ABE3-26CB72139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9200" y="2514600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400" b="1"/>
              <a:t>(0,0)</a:t>
            </a:r>
          </a:p>
        </p:txBody>
      </p:sp>
      <p:sp>
        <p:nvSpPr>
          <p:cNvPr id="47146" name="Text Box 42">
            <a:extLst>
              <a:ext uri="{FF2B5EF4-FFF2-40B4-BE49-F238E27FC236}">
                <a16:creationId xmlns:a16="http://schemas.microsoft.com/office/drawing/2014/main" id="{0629B5C0-68A3-A51C-602B-204567CCB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2600" y="2514600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400" b="1"/>
              <a:t>(1,0)</a:t>
            </a:r>
          </a:p>
        </p:txBody>
      </p:sp>
      <p:sp>
        <p:nvSpPr>
          <p:cNvPr id="47147" name="Text Box 43">
            <a:extLst>
              <a:ext uri="{FF2B5EF4-FFF2-40B4-BE49-F238E27FC236}">
                <a16:creationId xmlns:a16="http://schemas.microsoft.com/office/drawing/2014/main" id="{529CCAF8-8B08-D74E-F1BD-AD56F19C7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2200" y="1981200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400" b="1"/>
              <a:t>(3,1)</a:t>
            </a:r>
          </a:p>
        </p:txBody>
      </p:sp>
      <p:sp>
        <p:nvSpPr>
          <p:cNvPr id="47148" name="Text Box 44">
            <a:extLst>
              <a:ext uri="{FF2B5EF4-FFF2-40B4-BE49-F238E27FC236}">
                <a16:creationId xmlns:a16="http://schemas.microsoft.com/office/drawing/2014/main" id="{39BF935D-49BC-9669-F32F-6B34D4661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6400" y="1981200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400" b="1"/>
              <a:t>(2,1)</a:t>
            </a:r>
          </a:p>
        </p:txBody>
      </p:sp>
      <p:sp>
        <p:nvSpPr>
          <p:cNvPr id="47149" name="Text Box 45">
            <a:extLst>
              <a:ext uri="{FF2B5EF4-FFF2-40B4-BE49-F238E27FC236}">
                <a16:creationId xmlns:a16="http://schemas.microsoft.com/office/drawing/2014/main" id="{15E43035-6E2B-B936-249C-CE24EAC1C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5400" y="47244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600" b="1" dirty="0"/>
              <a:t>(</a:t>
            </a:r>
            <a:r>
              <a:rPr kumimoji="1" lang="en-US" altLang="ko-KR" sz="1400" b="1" dirty="0"/>
              <a:t>1/2,0</a:t>
            </a:r>
            <a:r>
              <a:rPr kumimoji="1" lang="en-US" altLang="ko-KR" sz="1600" b="1" dirty="0"/>
              <a:t>)</a:t>
            </a:r>
          </a:p>
        </p:txBody>
      </p:sp>
      <p:sp>
        <p:nvSpPr>
          <p:cNvPr id="47150" name="Text Box 46">
            <a:extLst>
              <a:ext uri="{FF2B5EF4-FFF2-40B4-BE49-F238E27FC236}">
                <a16:creationId xmlns:a16="http://schemas.microsoft.com/office/drawing/2014/main" id="{F5ECC39E-751A-9DDC-5BE1-E645AC6C9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3600" y="49530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600" b="1"/>
              <a:t>(</a:t>
            </a:r>
            <a:r>
              <a:rPr kumimoji="1" lang="en-US" altLang="ko-KR" sz="1400" b="1"/>
              <a:t>3/2,0</a:t>
            </a:r>
            <a:r>
              <a:rPr kumimoji="1" lang="en-US" altLang="ko-KR" sz="1600" b="1"/>
              <a:t>)</a:t>
            </a:r>
          </a:p>
        </p:txBody>
      </p:sp>
      <p:sp>
        <p:nvSpPr>
          <p:cNvPr id="47151" name="Text Box 47">
            <a:extLst>
              <a:ext uri="{FF2B5EF4-FFF2-40B4-BE49-F238E27FC236}">
                <a16:creationId xmlns:a16="http://schemas.microsoft.com/office/drawing/2014/main" id="{FB96A114-B00B-2AE6-4589-04F3E551B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3600" y="43434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600" b="1"/>
              <a:t>(</a:t>
            </a:r>
            <a:r>
              <a:rPr kumimoji="1" lang="en-US" altLang="ko-KR" sz="1400" b="1"/>
              <a:t>2,1</a:t>
            </a:r>
            <a:r>
              <a:rPr kumimoji="1" lang="en-US" altLang="ko-KR" sz="1600" b="1"/>
              <a:t>)</a:t>
            </a:r>
          </a:p>
        </p:txBody>
      </p:sp>
      <p:sp>
        <p:nvSpPr>
          <p:cNvPr id="47152" name="Text Box 48">
            <a:extLst>
              <a:ext uri="{FF2B5EF4-FFF2-40B4-BE49-F238E27FC236}">
                <a16:creationId xmlns:a16="http://schemas.microsoft.com/office/drawing/2014/main" id="{BF4CC3D2-F141-F0FF-C01B-48BF64960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0" y="44196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600" b="1" dirty="0"/>
              <a:t>(</a:t>
            </a:r>
            <a:r>
              <a:rPr kumimoji="1" lang="en-US" altLang="ko-KR" sz="1400" b="1" dirty="0"/>
              <a:t>1,1</a:t>
            </a:r>
            <a:r>
              <a:rPr kumimoji="1" lang="en-US" altLang="ko-KR" sz="1600" b="1" dirty="0"/>
              <a:t>)</a:t>
            </a:r>
          </a:p>
        </p:txBody>
      </p:sp>
      <p:sp>
        <p:nvSpPr>
          <p:cNvPr id="47153" name="Text Box 49">
            <a:extLst>
              <a:ext uri="{FF2B5EF4-FFF2-40B4-BE49-F238E27FC236}">
                <a16:creationId xmlns:a16="http://schemas.microsoft.com/office/drawing/2014/main" id="{821C8247-CBD6-9ECF-A41F-A8CA82896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2600" y="5257800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400" b="1"/>
              <a:t>(0,-1)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503D06-2F47-41BD-8D5F-D395484B2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D5708DC9-1D5D-4D28-8C30-F4B6CD71DF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>
                <a:ea typeface="굴림체" pitchFamily="49" charset="-128"/>
              </a:rPr>
              <a:t>Shear – with ref line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A5D77538-2C4E-C76D-9CB6-A9DFED3904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9753600" cy="5181600"/>
          </a:xfrm>
        </p:spPr>
        <p:txBody>
          <a:bodyPr/>
          <a:lstStyle/>
          <a:p>
            <a:r>
              <a:rPr lang="en-US" altLang="ko-KR" dirty="0">
                <a:ea typeface="굴림체" pitchFamily="49" charset="-128"/>
              </a:rPr>
              <a:t> </a:t>
            </a:r>
            <a:r>
              <a:rPr lang="en-US" altLang="ko-KR" b="1" dirty="0">
                <a:ea typeface="굴림체" pitchFamily="49" charset="-128"/>
              </a:rPr>
              <a:t>Transformed to a shifted parallelogram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ko-KR" sz="1800" dirty="0">
                <a:ea typeface="굴림체" pitchFamily="49" charset="-128"/>
              </a:rPr>
              <a:t>(X = </a:t>
            </a:r>
            <a:r>
              <a:rPr lang="en-US" altLang="ko-KR" sz="1800" dirty="0" err="1">
                <a:ea typeface="굴림체" pitchFamily="49" charset="-128"/>
              </a:rPr>
              <a:t>Xref</a:t>
            </a:r>
            <a:r>
              <a:rPr lang="en-US" altLang="ko-KR" sz="1800" dirty="0">
                <a:ea typeface="굴림체" pitchFamily="49" charset="-128"/>
              </a:rPr>
              <a:t>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ko-KR" sz="1800" dirty="0">
                <a:ea typeface="굴림체" pitchFamily="49" charset="-128"/>
              </a:rPr>
              <a:t>	</a:t>
            </a:r>
          </a:p>
          <a:p>
            <a:pPr>
              <a:buFont typeface="Wingdings" panose="05000000000000000000" pitchFamily="2" charset="2"/>
              <a:buNone/>
            </a:pPr>
            <a:endParaRPr lang="en-US" altLang="ko-KR" sz="1800" dirty="0">
              <a:ea typeface="굴림체" pitchFamily="49" charset="-128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ko-KR" sz="1800" i="1" dirty="0">
                <a:ea typeface="굴림체" pitchFamily="49" charset="-128"/>
              </a:rPr>
              <a:t>		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ko-KR" sz="1800" i="1" dirty="0">
                <a:ea typeface="굴림체" pitchFamily="49" charset="-128"/>
              </a:rPr>
              <a:t>		</a:t>
            </a:r>
          </a:p>
          <a:p>
            <a:pPr>
              <a:buFont typeface="Wingdings" panose="05000000000000000000" pitchFamily="2" charset="2"/>
              <a:buNone/>
            </a:pPr>
            <a:endParaRPr lang="en-US" altLang="ko-KR" sz="1800" i="1" dirty="0">
              <a:ea typeface="굴림체" pitchFamily="49" charset="-128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ko-KR" sz="2400" i="1" dirty="0">
                <a:ea typeface="굴림체" pitchFamily="49" charset="-128"/>
              </a:rPr>
              <a:t>		x’ = x,    y’ = sh</a:t>
            </a:r>
            <a:r>
              <a:rPr lang="en-US" altLang="ko-KR" sz="1400" i="1" dirty="0">
                <a:ea typeface="굴림체" pitchFamily="49" charset="-128"/>
              </a:rPr>
              <a:t>y </a:t>
            </a:r>
            <a:r>
              <a:rPr lang="en-US" altLang="ko-KR" sz="2800" i="1" dirty="0">
                <a:ea typeface="굴림체" pitchFamily="49" charset="-128"/>
                <a:sym typeface="H_EQSYM1" pitchFamily="2" charset="2"/>
              </a:rPr>
              <a:t>·</a:t>
            </a:r>
            <a:r>
              <a:rPr lang="en-US" altLang="ko-KR" sz="1400" i="1" dirty="0">
                <a:ea typeface="굴림체" pitchFamily="49" charset="-128"/>
              </a:rPr>
              <a:t> </a:t>
            </a:r>
            <a:r>
              <a:rPr lang="en-US" altLang="ko-KR" sz="2800" i="1" dirty="0">
                <a:ea typeface="굴림체" pitchFamily="49" charset="-128"/>
                <a:sym typeface="H_EQSYM1" pitchFamily="2" charset="2"/>
              </a:rPr>
              <a:t>(</a:t>
            </a:r>
            <a:r>
              <a:rPr lang="en-US" altLang="ko-KR" sz="2400" i="1" dirty="0">
                <a:ea typeface="굴림체" pitchFamily="49" charset="-128"/>
              </a:rPr>
              <a:t>x-</a:t>
            </a:r>
            <a:r>
              <a:rPr lang="en-US" altLang="ko-KR" sz="2400" i="1" dirty="0" err="1">
                <a:ea typeface="굴림체" pitchFamily="49" charset="-128"/>
              </a:rPr>
              <a:t>x</a:t>
            </a:r>
            <a:r>
              <a:rPr lang="en-US" altLang="ko-KR" sz="1050" i="1" dirty="0" err="1">
                <a:ea typeface="굴림체" pitchFamily="49" charset="-128"/>
              </a:rPr>
              <a:t>ref</a:t>
            </a:r>
            <a:r>
              <a:rPr lang="en-US" altLang="ko-KR" sz="2400" i="1" dirty="0">
                <a:ea typeface="굴림체" pitchFamily="49" charset="-128"/>
              </a:rPr>
              <a:t>) + y</a:t>
            </a:r>
          </a:p>
          <a:p>
            <a:pPr>
              <a:buFont typeface="Wingdings" panose="05000000000000000000" pitchFamily="2" charset="2"/>
              <a:buNone/>
            </a:pPr>
            <a:endParaRPr lang="en-US" altLang="ko-KR" sz="1800" i="1" dirty="0">
              <a:ea typeface="굴림체" pitchFamily="49" charset="-128"/>
            </a:endParaRPr>
          </a:p>
        </p:txBody>
      </p:sp>
      <p:graphicFrame>
        <p:nvGraphicFramePr>
          <p:cNvPr id="49156" name="Object 4">
            <a:extLst>
              <a:ext uri="{FF2B5EF4-FFF2-40B4-BE49-F238E27FC236}">
                <a16:creationId xmlns:a16="http://schemas.microsoft.com/office/drawing/2014/main" id="{ABE516EC-2234-AE2F-3ED7-A04358CB0C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6700446"/>
              </p:ext>
            </p:extLst>
          </p:nvPr>
        </p:nvGraphicFramePr>
        <p:xfrm>
          <a:off x="3505200" y="2666999"/>
          <a:ext cx="2417408" cy="1219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수식" r:id="rId3" imgW="1409400" imgH="711000" progId="Equation.3">
                  <p:embed/>
                </p:oleObj>
              </mc:Choice>
              <mc:Fallback>
                <p:oleObj name="수식" r:id="rId3" imgW="1409400" imgH="711000" progId="Equation.3">
                  <p:embed/>
                  <p:pic>
                    <p:nvPicPr>
                      <p:cNvPr id="49156" name="Object 4">
                        <a:extLst>
                          <a:ext uri="{FF2B5EF4-FFF2-40B4-BE49-F238E27FC236}">
                            <a16:creationId xmlns:a16="http://schemas.microsoft.com/office/drawing/2014/main" id="{ABE516EC-2234-AE2F-3ED7-A04358CB0C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666999"/>
                        <a:ext cx="2417408" cy="12191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7" name="Text Box 5">
            <a:extLst>
              <a:ext uri="{FF2B5EF4-FFF2-40B4-BE49-F238E27FC236}">
                <a16:creationId xmlns:a16="http://schemas.microsoft.com/office/drawing/2014/main" id="{638403F0-4A98-BEA9-EE8B-A1BE26A7B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0178" y="4539746"/>
            <a:ext cx="1709420" cy="34073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600" dirty="0"/>
              <a:t>(</a:t>
            </a:r>
            <a:r>
              <a:rPr kumimoji="1" lang="en-US" altLang="ko-KR" sz="1600" i="1" dirty="0"/>
              <a:t>Sh</a:t>
            </a:r>
            <a:r>
              <a:rPr kumimoji="1" lang="en-US" altLang="ko-KR" sz="1000" i="1" dirty="0"/>
              <a:t>y</a:t>
            </a:r>
            <a:r>
              <a:rPr kumimoji="1" lang="en-US" altLang="ko-KR" sz="1600" i="1" dirty="0"/>
              <a:t>=1/2, </a:t>
            </a:r>
            <a:r>
              <a:rPr kumimoji="1" lang="en-US" altLang="ko-KR" sz="1600" i="1" dirty="0" err="1"/>
              <a:t>x</a:t>
            </a:r>
            <a:r>
              <a:rPr kumimoji="1" lang="en-US" altLang="ko-KR" sz="1000" i="1" dirty="0" err="1"/>
              <a:t>ref</a:t>
            </a:r>
            <a:r>
              <a:rPr kumimoji="1" lang="en-US" altLang="ko-KR" sz="1600" i="1" dirty="0"/>
              <a:t>=-1</a:t>
            </a:r>
            <a:r>
              <a:rPr kumimoji="1" lang="en-US" altLang="ko-KR" sz="1600" dirty="0"/>
              <a:t>)</a:t>
            </a:r>
          </a:p>
        </p:txBody>
      </p:sp>
      <p:grpSp>
        <p:nvGrpSpPr>
          <p:cNvPr id="49158" name="Group 6">
            <a:extLst>
              <a:ext uri="{FF2B5EF4-FFF2-40B4-BE49-F238E27FC236}">
                <a16:creationId xmlns:a16="http://schemas.microsoft.com/office/drawing/2014/main" id="{30AC3F20-2EC2-BE8C-70C9-88B2CE3308CA}"/>
              </a:ext>
            </a:extLst>
          </p:cNvPr>
          <p:cNvGrpSpPr>
            <a:grpSpLocks/>
          </p:cNvGrpSpPr>
          <p:nvPr/>
        </p:nvGrpSpPr>
        <p:grpSpPr bwMode="auto">
          <a:xfrm>
            <a:off x="7086600" y="2741085"/>
            <a:ext cx="1371600" cy="1424517"/>
            <a:chOff x="883" y="2350"/>
            <a:chExt cx="1181" cy="1346"/>
          </a:xfrm>
        </p:grpSpPr>
        <p:sp>
          <p:nvSpPr>
            <p:cNvPr id="49159" name="Line 7">
              <a:extLst>
                <a:ext uri="{FF2B5EF4-FFF2-40B4-BE49-F238E27FC236}">
                  <a16:creationId xmlns:a16="http://schemas.microsoft.com/office/drawing/2014/main" id="{2921CBB8-84D0-4B57-A3A7-1CD704BB44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" y="3072"/>
              <a:ext cx="10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9160" name="Line 8">
              <a:extLst>
                <a:ext uri="{FF2B5EF4-FFF2-40B4-BE49-F238E27FC236}">
                  <a16:creationId xmlns:a16="http://schemas.microsoft.com/office/drawing/2014/main" id="{EEB40E84-C779-5626-6189-55AA7555BE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5" y="2496"/>
              <a:ext cx="0" cy="1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9161" name="Text Box 9">
              <a:extLst>
                <a:ext uri="{FF2B5EF4-FFF2-40B4-BE49-F238E27FC236}">
                  <a16:creationId xmlns:a16="http://schemas.microsoft.com/office/drawing/2014/main" id="{41FAB7BD-AE6C-D460-063A-032005DE60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" y="2974"/>
              <a:ext cx="269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x</a:t>
              </a:r>
              <a:endParaRPr kumimoji="1" lang="en-US" altLang="ko-KR" sz="1400"/>
            </a:p>
          </p:txBody>
        </p:sp>
        <p:sp>
          <p:nvSpPr>
            <p:cNvPr id="49162" name="Text Box 10">
              <a:extLst>
                <a:ext uri="{FF2B5EF4-FFF2-40B4-BE49-F238E27FC236}">
                  <a16:creationId xmlns:a16="http://schemas.microsoft.com/office/drawing/2014/main" id="{9F0361DF-9C0D-A157-FBF7-4A49F58C16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3" y="2350"/>
              <a:ext cx="269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 latinLnBrk="1"/>
              <a:r>
                <a:rPr kumimoji="1" lang="en-US" altLang="ko-KR" sz="1400">
                  <a:latin typeface="Palatino"/>
                </a:rPr>
                <a:t>y</a:t>
              </a:r>
              <a:endParaRPr kumimoji="1" lang="en-US" altLang="ko-KR"/>
            </a:p>
          </p:txBody>
        </p:sp>
      </p:grpSp>
      <p:sp>
        <p:nvSpPr>
          <p:cNvPr id="49163" name="Rectangle 11">
            <a:extLst>
              <a:ext uri="{FF2B5EF4-FFF2-40B4-BE49-F238E27FC236}">
                <a16:creationId xmlns:a16="http://schemas.microsoft.com/office/drawing/2014/main" id="{393A3E88-A16A-910F-763D-93118020F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200400"/>
            <a:ext cx="381000" cy="3048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4" name="Line 12">
            <a:extLst>
              <a:ext uri="{FF2B5EF4-FFF2-40B4-BE49-F238E27FC236}">
                <a16:creationId xmlns:a16="http://schemas.microsoft.com/office/drawing/2014/main" id="{D4AEF0AC-B2FA-4DDC-180B-129609579005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3999" y="3530600"/>
            <a:ext cx="13795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65" name="Line 13">
            <a:extLst>
              <a:ext uri="{FF2B5EF4-FFF2-40B4-BE49-F238E27FC236}">
                <a16:creationId xmlns:a16="http://schemas.microsoft.com/office/drawing/2014/main" id="{923A3895-77CE-3975-F43F-30856011D89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518649" y="2921000"/>
            <a:ext cx="0" cy="1270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66" name="Text Box 14">
            <a:extLst>
              <a:ext uri="{FF2B5EF4-FFF2-40B4-BE49-F238E27FC236}">
                <a16:creationId xmlns:a16="http://schemas.microsoft.com/office/drawing/2014/main" id="{7D04277C-121F-D722-870A-1FD1001B2D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55263" y="3426421"/>
            <a:ext cx="312737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x</a:t>
            </a:r>
            <a:endParaRPr kumimoji="1" lang="en-US" altLang="ko-KR" sz="1400"/>
          </a:p>
        </p:txBody>
      </p:sp>
      <p:sp>
        <p:nvSpPr>
          <p:cNvPr id="49167" name="Text Box 15">
            <a:extLst>
              <a:ext uri="{FF2B5EF4-FFF2-40B4-BE49-F238E27FC236}">
                <a16:creationId xmlns:a16="http://schemas.microsoft.com/office/drawing/2014/main" id="{581BB9F4-0A6C-79A3-F7C6-586D9C1EC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6399" y="2766021"/>
            <a:ext cx="312738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 latinLnBrk="1"/>
            <a:r>
              <a:rPr kumimoji="1" lang="en-US" altLang="ko-KR" sz="1400">
                <a:latin typeface="Palatino"/>
              </a:rPr>
              <a:t>y</a:t>
            </a:r>
            <a:endParaRPr kumimoji="1" lang="en-US" altLang="ko-KR"/>
          </a:p>
        </p:txBody>
      </p:sp>
      <p:sp>
        <p:nvSpPr>
          <p:cNvPr id="49168" name="Freeform 16">
            <a:extLst>
              <a:ext uri="{FF2B5EF4-FFF2-40B4-BE49-F238E27FC236}">
                <a16:creationId xmlns:a16="http://schemas.microsoft.com/office/drawing/2014/main" id="{C4C210AB-6096-5D48-674E-C12F6CF2B1B8}"/>
              </a:ext>
            </a:extLst>
          </p:cNvPr>
          <p:cNvSpPr>
            <a:spLocks/>
          </p:cNvSpPr>
          <p:nvPr/>
        </p:nvSpPr>
        <p:spPr bwMode="auto">
          <a:xfrm>
            <a:off x="9524999" y="2768600"/>
            <a:ext cx="304800" cy="609600"/>
          </a:xfrm>
          <a:custGeom>
            <a:avLst/>
            <a:gdLst>
              <a:gd name="T0" fmla="*/ 0 w 240"/>
              <a:gd name="T1" fmla="*/ 384 h 384"/>
              <a:gd name="T2" fmla="*/ 240 w 240"/>
              <a:gd name="T3" fmla="*/ 192 h 384"/>
              <a:gd name="T4" fmla="*/ 240 w 240"/>
              <a:gd name="T5" fmla="*/ 0 h 384"/>
              <a:gd name="T6" fmla="*/ 0 w 240"/>
              <a:gd name="T7" fmla="*/ 192 h 384"/>
              <a:gd name="T8" fmla="*/ 0 w 240"/>
              <a:gd name="T9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0" h="384">
                <a:moveTo>
                  <a:pt x="0" y="384"/>
                </a:moveTo>
                <a:lnTo>
                  <a:pt x="240" y="192"/>
                </a:lnTo>
                <a:lnTo>
                  <a:pt x="240" y="0"/>
                </a:lnTo>
                <a:lnTo>
                  <a:pt x="0" y="192"/>
                </a:lnTo>
                <a:lnTo>
                  <a:pt x="0" y="384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49169" name="AutoShape 17">
            <a:extLst>
              <a:ext uri="{FF2B5EF4-FFF2-40B4-BE49-F238E27FC236}">
                <a16:creationId xmlns:a16="http://schemas.microsoft.com/office/drawing/2014/main" id="{92F00D68-1F11-6AD5-78F2-5DA237EF3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3999" y="3505200"/>
            <a:ext cx="76200" cy="76200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70" name="Text Box 18">
            <a:extLst>
              <a:ext uri="{FF2B5EF4-FFF2-40B4-BE49-F238E27FC236}">
                <a16:creationId xmlns:a16="http://schemas.microsoft.com/office/drawing/2014/main" id="{54E9D774-3EDE-7ACC-7FD6-AD23FCE39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0600" y="3581400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400" b="1" dirty="0"/>
              <a:t>(-1,0)</a:t>
            </a:r>
          </a:p>
        </p:txBody>
      </p:sp>
      <p:sp>
        <p:nvSpPr>
          <p:cNvPr id="49171" name="Text Box 19">
            <a:extLst>
              <a:ext uri="{FF2B5EF4-FFF2-40B4-BE49-F238E27FC236}">
                <a16:creationId xmlns:a16="http://schemas.microsoft.com/office/drawing/2014/main" id="{ADFD5CF7-AD2D-A015-C66E-F5572FCB5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5052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600" b="1"/>
              <a:t>(</a:t>
            </a:r>
            <a:r>
              <a:rPr kumimoji="1" lang="en-US" altLang="ko-KR" sz="1400" b="1"/>
              <a:t>0,0</a:t>
            </a:r>
            <a:r>
              <a:rPr kumimoji="1" lang="en-US" altLang="ko-KR" sz="1600" b="1"/>
              <a:t>)</a:t>
            </a:r>
          </a:p>
        </p:txBody>
      </p:sp>
      <p:sp>
        <p:nvSpPr>
          <p:cNvPr id="49172" name="Text Box 20">
            <a:extLst>
              <a:ext uri="{FF2B5EF4-FFF2-40B4-BE49-F238E27FC236}">
                <a16:creationId xmlns:a16="http://schemas.microsoft.com/office/drawing/2014/main" id="{CB7B1812-4FFC-8921-C553-AEF64548D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35052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600" b="1"/>
              <a:t>(</a:t>
            </a:r>
            <a:r>
              <a:rPr kumimoji="1" lang="en-US" altLang="ko-KR" sz="1400" b="1"/>
              <a:t>1,0</a:t>
            </a:r>
            <a:r>
              <a:rPr kumimoji="1" lang="en-US" altLang="ko-KR" sz="1600" b="1"/>
              <a:t>)</a:t>
            </a:r>
          </a:p>
        </p:txBody>
      </p:sp>
      <p:sp>
        <p:nvSpPr>
          <p:cNvPr id="49173" name="Text Box 21">
            <a:extLst>
              <a:ext uri="{FF2B5EF4-FFF2-40B4-BE49-F238E27FC236}">
                <a16:creationId xmlns:a16="http://schemas.microsoft.com/office/drawing/2014/main" id="{DF08D44F-CD8F-3A7A-C426-966433743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28956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600" b="1"/>
              <a:t>(</a:t>
            </a:r>
            <a:r>
              <a:rPr kumimoji="1" lang="en-US" altLang="ko-KR" sz="1400" b="1"/>
              <a:t>1,1</a:t>
            </a:r>
            <a:r>
              <a:rPr kumimoji="1" lang="en-US" altLang="ko-KR" sz="1600" b="1"/>
              <a:t>)</a:t>
            </a:r>
          </a:p>
        </p:txBody>
      </p:sp>
      <p:sp>
        <p:nvSpPr>
          <p:cNvPr id="49174" name="Text Box 22">
            <a:extLst>
              <a:ext uri="{FF2B5EF4-FFF2-40B4-BE49-F238E27FC236}">
                <a16:creationId xmlns:a16="http://schemas.microsoft.com/office/drawing/2014/main" id="{47493CDD-D9A1-8B49-CD7F-CAF2B200D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29718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600" b="1"/>
              <a:t>(</a:t>
            </a:r>
            <a:r>
              <a:rPr kumimoji="1" lang="en-US" altLang="ko-KR" sz="1400" b="1"/>
              <a:t>0,1</a:t>
            </a:r>
            <a:r>
              <a:rPr kumimoji="1" lang="en-US" altLang="ko-KR" sz="1600" b="1"/>
              <a:t>)</a:t>
            </a:r>
          </a:p>
        </p:txBody>
      </p:sp>
      <p:sp>
        <p:nvSpPr>
          <p:cNvPr id="49175" name="Text Box 23">
            <a:extLst>
              <a:ext uri="{FF2B5EF4-FFF2-40B4-BE49-F238E27FC236}">
                <a16:creationId xmlns:a16="http://schemas.microsoft.com/office/drawing/2014/main" id="{443AECE4-A388-CDB2-1305-CD5AB219A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9199" y="31242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600" b="1"/>
              <a:t>(</a:t>
            </a:r>
            <a:r>
              <a:rPr kumimoji="1" lang="en-US" altLang="ko-KR" sz="1400" b="1"/>
              <a:t>0,1/2</a:t>
            </a:r>
            <a:r>
              <a:rPr kumimoji="1" lang="en-US" altLang="ko-KR" sz="1600" b="1"/>
              <a:t>)</a:t>
            </a:r>
          </a:p>
        </p:txBody>
      </p:sp>
      <p:sp>
        <p:nvSpPr>
          <p:cNvPr id="49176" name="Text Box 24">
            <a:extLst>
              <a:ext uri="{FF2B5EF4-FFF2-40B4-BE49-F238E27FC236}">
                <a16:creationId xmlns:a16="http://schemas.microsoft.com/office/drawing/2014/main" id="{02218134-31EB-0EA9-FB06-AF1961E6C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4999" y="31242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600" b="1"/>
              <a:t>(</a:t>
            </a:r>
            <a:r>
              <a:rPr kumimoji="1" lang="en-US" altLang="ko-KR" sz="1400" b="1"/>
              <a:t>1,1</a:t>
            </a:r>
            <a:r>
              <a:rPr kumimoji="1" lang="en-US" altLang="ko-KR" sz="1600" b="1"/>
              <a:t>)</a:t>
            </a:r>
          </a:p>
        </p:txBody>
      </p:sp>
      <p:sp>
        <p:nvSpPr>
          <p:cNvPr id="49177" name="Text Box 25">
            <a:extLst>
              <a:ext uri="{FF2B5EF4-FFF2-40B4-BE49-F238E27FC236}">
                <a16:creationId xmlns:a16="http://schemas.microsoft.com/office/drawing/2014/main" id="{34F5E2E7-2FD0-3CD9-5DEF-9E35CE735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4999" y="25146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600" b="1"/>
              <a:t>(</a:t>
            </a:r>
            <a:r>
              <a:rPr kumimoji="1" lang="en-US" altLang="ko-KR" sz="1400" b="1"/>
              <a:t>1,2</a:t>
            </a:r>
            <a:r>
              <a:rPr kumimoji="1" lang="en-US" altLang="ko-KR" sz="1600" b="1"/>
              <a:t>)</a:t>
            </a:r>
          </a:p>
        </p:txBody>
      </p:sp>
      <p:sp>
        <p:nvSpPr>
          <p:cNvPr id="49178" name="Text Box 26">
            <a:extLst>
              <a:ext uri="{FF2B5EF4-FFF2-40B4-BE49-F238E27FC236}">
                <a16:creationId xmlns:a16="http://schemas.microsoft.com/office/drawing/2014/main" id="{01E03051-EB8D-8EDB-22E4-D72AA601C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9199" y="25908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kumimoji="1" lang="en-US" altLang="ko-KR" sz="1600" b="1"/>
              <a:t>(</a:t>
            </a:r>
            <a:r>
              <a:rPr kumimoji="1" lang="en-US" altLang="ko-KR" sz="1400" b="1"/>
              <a:t>0,3/2</a:t>
            </a:r>
            <a:r>
              <a:rPr kumimoji="1" lang="en-US" altLang="ko-KR" sz="1600" b="1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62502-32FB-4912-8431-FF5F73190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Problems to be solved:</a:t>
            </a:r>
          </a:p>
        </p:txBody>
      </p:sp>
      <p:sp>
        <p:nvSpPr>
          <p:cNvPr id="31748" name="Text Box 3"/>
          <p:cNvSpPr txBox="1">
            <a:spLocks noChangeArrowheads="1"/>
          </p:cNvSpPr>
          <p:nvPr/>
        </p:nvSpPr>
        <p:spPr bwMode="auto">
          <a:xfrm>
            <a:off x="2819400" y="1593681"/>
            <a:ext cx="7162800" cy="382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96875" indent="-3968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en-US" sz="2400" dirty="0" err="1">
                <a:latin typeface="Tahoma" panose="020B0604030504040204" pitchFamily="34" charset="0"/>
              </a:rPr>
              <a:t>Schaum’s</a:t>
            </a:r>
            <a:r>
              <a:rPr lang="en-US" altLang="en-US" sz="2400" dirty="0">
                <a:latin typeface="Tahoma" panose="020B0604030504040204" pitchFamily="34" charset="0"/>
              </a:rPr>
              <a:t> outline series:</a:t>
            </a:r>
          </a:p>
          <a:p>
            <a:pPr eaLnBrk="1" hangingPunct="1">
              <a:spcBef>
                <a:spcPct val="30000"/>
              </a:spcBef>
            </a:pPr>
            <a:r>
              <a:rPr lang="en-US" altLang="en-US" sz="2400" dirty="0">
                <a:latin typeface="Tahoma" panose="020B0604030504040204" pitchFamily="34" charset="0"/>
              </a:rPr>
              <a:t>Problems: </a:t>
            </a:r>
          </a:p>
          <a:p>
            <a:pPr eaLnBrk="1" hangingPunct="1">
              <a:spcBef>
                <a:spcPct val="30000"/>
              </a:spcBef>
              <a:buFont typeface="Wingdings" panose="05000000000000000000" pitchFamily="2" charset="2"/>
              <a:buChar char="q"/>
            </a:pPr>
            <a:r>
              <a:rPr lang="en-US" altLang="en-US" sz="2400" dirty="0">
                <a:latin typeface="Tahoma" panose="020B0604030504040204" pitchFamily="34" charset="0"/>
              </a:rPr>
              <a:t>4.2</a:t>
            </a:r>
          </a:p>
          <a:p>
            <a:pPr eaLnBrk="1" hangingPunct="1">
              <a:spcBef>
                <a:spcPct val="30000"/>
              </a:spcBef>
              <a:buFont typeface="Wingdings" panose="05000000000000000000" pitchFamily="2" charset="2"/>
              <a:buChar char="q"/>
            </a:pPr>
            <a:r>
              <a:rPr lang="en-US" altLang="en-US" sz="2400" dirty="0">
                <a:latin typeface="Tahoma" panose="020B0604030504040204" pitchFamily="34" charset="0"/>
              </a:rPr>
              <a:t>4.3, 4.4, 4.5             =&gt; R</a:t>
            </a:r>
            <a:r>
              <a:rPr lang="en-US" altLang="en-US" sz="2400" baseline="-25000" dirty="0">
                <a:latin typeface="Tahoma" panose="020B0604030504040204" pitchFamily="34" charset="0"/>
                <a:sym typeface="Symbol" panose="05050102010706020507" pitchFamily="18" charset="2"/>
              </a:rPr>
              <a:t>,P</a:t>
            </a:r>
            <a:endParaRPr lang="en-US" altLang="en-US" sz="2400" dirty="0">
              <a:latin typeface="Tahoma" panose="020B0604030504040204" pitchFamily="34" charset="0"/>
              <a:sym typeface="Symbol" panose="05050102010706020507" pitchFamily="18" charset="2"/>
            </a:endParaRPr>
          </a:p>
          <a:p>
            <a:pPr eaLnBrk="1" hangingPunct="1">
              <a:spcBef>
                <a:spcPct val="30000"/>
              </a:spcBef>
              <a:buFont typeface="Wingdings" panose="05000000000000000000" pitchFamily="2" charset="2"/>
              <a:buChar char="q"/>
            </a:pPr>
            <a:r>
              <a:rPr lang="en-US" altLang="en-US" sz="2400" dirty="0">
                <a:latin typeface="Tahoma" panose="020B0604030504040204" pitchFamily="34" charset="0"/>
              </a:rPr>
              <a:t>4.6, 4.7, 4.8             =&gt; S</a:t>
            </a:r>
            <a:r>
              <a:rPr lang="en-US" altLang="en-US" sz="2400" baseline="-25000" dirty="0">
                <a:latin typeface="Tahoma" panose="020B0604030504040204" pitchFamily="34" charset="0"/>
                <a:sym typeface="Symbol" panose="05050102010706020507" pitchFamily="18" charset="2"/>
              </a:rPr>
              <a:t>sx,</a:t>
            </a:r>
            <a:r>
              <a:rPr lang="en-US" altLang="en-US" sz="2400" baseline="-25000" dirty="0" err="1">
                <a:latin typeface="Tahoma" panose="020B0604030504040204" pitchFamily="34" charset="0"/>
                <a:sym typeface="Symbol" panose="05050102010706020507" pitchFamily="18" charset="2"/>
              </a:rPr>
              <a:t>sy</a:t>
            </a:r>
            <a:r>
              <a:rPr lang="en-US" altLang="en-US" sz="2400" baseline="-25000" dirty="0">
                <a:latin typeface="Tahoma" panose="020B0604030504040204" pitchFamily="34" charset="0"/>
                <a:sym typeface="Symbol" panose="05050102010706020507" pitchFamily="18" charset="2"/>
              </a:rPr>
              <a:t>,,P</a:t>
            </a:r>
          </a:p>
          <a:p>
            <a:pPr eaLnBrk="1" hangingPunct="1">
              <a:spcBef>
                <a:spcPct val="30000"/>
              </a:spcBef>
              <a:buFont typeface="Wingdings" panose="05000000000000000000" pitchFamily="2" charset="2"/>
              <a:buChar char="q"/>
            </a:pPr>
            <a:r>
              <a:rPr lang="en-US" altLang="en-US" sz="2400" dirty="0">
                <a:latin typeface="Tahoma" panose="020B0604030504040204" pitchFamily="34" charset="0"/>
              </a:rPr>
              <a:t>4.9, 4.10, 4.11, 4.21  =&gt; M</a:t>
            </a:r>
            <a:r>
              <a:rPr lang="en-US" altLang="en-US" sz="2400" baseline="-25000" dirty="0">
                <a:latin typeface="Tahoma" panose="020B0604030504040204" pitchFamily="34" charset="0"/>
                <a:sym typeface="Symbol" panose="05050102010706020507" pitchFamily="18" charset="2"/>
              </a:rPr>
              <a:t>L</a:t>
            </a:r>
          </a:p>
          <a:p>
            <a:pPr eaLnBrk="1" hangingPunct="1">
              <a:spcBef>
                <a:spcPct val="30000"/>
              </a:spcBef>
              <a:buFont typeface="Wingdings" panose="05000000000000000000" pitchFamily="2" charset="2"/>
              <a:buChar char="q"/>
            </a:pPr>
            <a:r>
              <a:rPr lang="en-US" altLang="en-US" sz="2400" dirty="0">
                <a:latin typeface="Tahoma" panose="020B0604030504040204" pitchFamily="34" charset="0"/>
                <a:sym typeface="Symbol" panose="05050102010706020507" pitchFamily="18" charset="2"/>
              </a:rPr>
              <a:t>4.12                        =&gt; Shearing</a:t>
            </a:r>
          </a:p>
          <a:p>
            <a:pPr eaLnBrk="1" hangingPunct="1">
              <a:spcBef>
                <a:spcPct val="30000"/>
              </a:spcBef>
              <a:buFont typeface="Wingdings" panose="05000000000000000000" pitchFamily="2" charset="2"/>
              <a:buChar char="q"/>
            </a:pPr>
            <a:r>
              <a:rPr lang="en-US" altLang="en-US" sz="2400">
                <a:latin typeface="Tahoma" panose="020B0604030504040204" pitchFamily="34" charset="0"/>
                <a:sym typeface="Symbol" panose="05050102010706020507" pitchFamily="18" charset="2"/>
              </a:rPr>
              <a:t>4.29, 4.34</a:t>
            </a:r>
            <a:endParaRPr lang="en-US" altLang="en-US" sz="2400" dirty="0">
              <a:latin typeface="Tahom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F43F8C-CA05-1D5F-9F6D-D3A70BBC8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fr-FR" altLang="en-US">
                <a:latin typeface="Calibri" panose="020F0502020204030204"/>
                <a:cs typeface="+mn-cs"/>
              </a:rPr>
              <a:t>Amartya kundu Durjoy, Lecturer, CSE</a:t>
            </a:r>
            <a:endParaRPr lang="en-US" altLang="en-US"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1387</TotalTime>
  <Words>3195</Words>
  <Application>Microsoft Office PowerPoint</Application>
  <PresentationFormat>Widescreen</PresentationFormat>
  <Paragraphs>841</Paragraphs>
  <Slides>52</Slides>
  <Notes>7</Notes>
  <HiddenSlides>10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52</vt:i4>
      </vt:variant>
    </vt:vector>
  </HeadingPairs>
  <TitlesOfParts>
    <vt:vector size="70" baseType="lpstr">
      <vt:lpstr>굴림</vt:lpstr>
      <vt:lpstr>굴림체</vt:lpstr>
      <vt:lpstr>Arial</vt:lpstr>
      <vt:lpstr>Arial Rounded MT Bold</vt:lpstr>
      <vt:lpstr>Calibri</vt:lpstr>
      <vt:lpstr>Calibri Light</vt:lpstr>
      <vt:lpstr>Cambria Math</vt:lpstr>
      <vt:lpstr>Garamond</vt:lpstr>
      <vt:lpstr>Lucida Console</vt:lpstr>
      <vt:lpstr>Palatino</vt:lpstr>
      <vt:lpstr>Symbol</vt:lpstr>
      <vt:lpstr>Tahoma</vt:lpstr>
      <vt:lpstr>Times New Roman</vt:lpstr>
      <vt:lpstr>Wingdings</vt:lpstr>
      <vt:lpstr>Retrospect</vt:lpstr>
      <vt:lpstr>Equation</vt:lpstr>
      <vt:lpstr>VISIO</vt:lpstr>
      <vt:lpstr>수식</vt:lpstr>
      <vt:lpstr>Modeling Transformations</vt:lpstr>
      <vt:lpstr>Why Transformations?</vt:lpstr>
      <vt:lpstr>Use of Transformations</vt:lpstr>
      <vt:lpstr>Modeling Transformations</vt:lpstr>
      <vt:lpstr>Modeling Transformations</vt:lpstr>
      <vt:lpstr>Translation</vt:lpstr>
      <vt:lpstr>Translation – 2D</vt:lpstr>
      <vt:lpstr>Rotation</vt:lpstr>
      <vt:lpstr>Rotation – 2D</vt:lpstr>
      <vt:lpstr>Rotation – 2D, origin as pivot point</vt:lpstr>
      <vt:lpstr>Rotation – 2D</vt:lpstr>
      <vt:lpstr>Scaling – 2D</vt:lpstr>
      <vt:lpstr>Scaling – 2D</vt:lpstr>
      <vt:lpstr>Homogeneous Coordinates</vt:lpstr>
      <vt:lpstr>Why Homogeneous Coordinates?</vt:lpstr>
      <vt:lpstr>Homogeneous Co-ordinates</vt:lpstr>
      <vt:lpstr>Homogeneous Co-ordinates</vt:lpstr>
      <vt:lpstr>Homogeneous Translation</vt:lpstr>
      <vt:lpstr>Homogeneous Translation</vt:lpstr>
      <vt:lpstr>Homogeneous Co-ordinates</vt:lpstr>
      <vt:lpstr>Mirror Reflection</vt:lpstr>
      <vt:lpstr>Reflection</vt:lpstr>
      <vt:lpstr>Reflection</vt:lpstr>
      <vt:lpstr>Shearing Transformation</vt:lpstr>
      <vt:lpstr>Inverse 2D - Transformations</vt:lpstr>
      <vt:lpstr>PowerPoint Presentation</vt:lpstr>
      <vt:lpstr>Composite Transformation</vt:lpstr>
      <vt:lpstr>Composite Transformation</vt:lpstr>
      <vt:lpstr>Composite Transformation - DIY</vt:lpstr>
      <vt:lpstr>Classification of Transformations</vt:lpstr>
      <vt:lpstr>Classification of Transformations</vt:lpstr>
      <vt:lpstr>Properties of rigid-body transformation</vt:lpstr>
      <vt:lpstr>Linear Transformations</vt:lpstr>
      <vt:lpstr>Affine Transformations</vt:lpstr>
      <vt:lpstr>Projective Transformations</vt:lpstr>
      <vt:lpstr>Commutativity of Transformation Matrices</vt:lpstr>
      <vt:lpstr>Commutativity of Transformation Matrices</vt:lpstr>
      <vt:lpstr>Commutativity of Transformation Matrices</vt:lpstr>
      <vt:lpstr>Associativity of Matrix Multiplication</vt:lpstr>
      <vt:lpstr>Associativity of Matrix Multiplication</vt:lpstr>
      <vt:lpstr>General Pivot point, P(h,k), Rotation of  : R,P</vt:lpstr>
      <vt:lpstr>General Pivot point, P(h,k), Rotation of  : R,P</vt:lpstr>
      <vt:lpstr>Example</vt:lpstr>
      <vt:lpstr>DIY</vt:lpstr>
      <vt:lpstr>Fixed point P(h,k) Scaling :  Ssx,sy,p</vt:lpstr>
      <vt:lpstr>Fixed point P(h,k) Scaling :  Ssx,sy,p</vt:lpstr>
      <vt:lpstr>Reflection about line L, ML</vt:lpstr>
      <vt:lpstr>Reflection about line L, ML</vt:lpstr>
      <vt:lpstr>Problem</vt:lpstr>
      <vt:lpstr>Shear – with ref line</vt:lpstr>
      <vt:lpstr>Shear – with ref line</vt:lpstr>
      <vt:lpstr>Problems to be solved: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Transformations</dc:title>
  <dc:creator>Masud</dc:creator>
  <cp:lastModifiedBy>Amartya durjoy</cp:lastModifiedBy>
  <cp:revision>118</cp:revision>
  <cp:lastPrinted>2021-01-05T15:00:28Z</cp:lastPrinted>
  <dcterms:created xsi:type="dcterms:W3CDTF">2008-08-10T14:23:18Z</dcterms:created>
  <dcterms:modified xsi:type="dcterms:W3CDTF">2025-08-13T02:46:53Z</dcterms:modified>
</cp:coreProperties>
</file>